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7"/>
  </p:sldMasterIdLst>
  <p:notesMasterIdLst>
    <p:notesMasterId r:id="rId96"/>
  </p:notesMasterIdLst>
  <p:handoutMasterIdLst>
    <p:handoutMasterId r:id="rId97"/>
  </p:handoutMasterIdLst>
  <p:sldIdLst>
    <p:sldId id="256" r:id="rId8"/>
    <p:sldId id="345" r:id="rId9"/>
    <p:sldId id="469" r:id="rId10"/>
    <p:sldId id="384" r:id="rId11"/>
    <p:sldId id="257" r:id="rId12"/>
    <p:sldId id="402" r:id="rId13"/>
    <p:sldId id="414" r:id="rId14"/>
    <p:sldId id="377" r:id="rId15"/>
    <p:sldId id="379" r:id="rId16"/>
    <p:sldId id="378" r:id="rId17"/>
    <p:sldId id="380" r:id="rId18"/>
    <p:sldId id="403" r:id="rId19"/>
    <p:sldId id="381" r:id="rId20"/>
    <p:sldId id="382" r:id="rId21"/>
    <p:sldId id="385" r:id="rId22"/>
    <p:sldId id="386" r:id="rId23"/>
    <p:sldId id="387" r:id="rId24"/>
    <p:sldId id="470" r:id="rId25"/>
    <p:sldId id="471" r:id="rId26"/>
    <p:sldId id="473" r:id="rId27"/>
    <p:sldId id="456" r:id="rId28"/>
    <p:sldId id="457" r:id="rId29"/>
    <p:sldId id="458" r:id="rId30"/>
    <p:sldId id="459" r:id="rId31"/>
    <p:sldId id="460" r:id="rId32"/>
    <p:sldId id="416" r:id="rId33"/>
    <p:sldId id="454" r:id="rId34"/>
    <p:sldId id="439" r:id="rId35"/>
    <p:sldId id="441" r:id="rId36"/>
    <p:sldId id="442" r:id="rId37"/>
    <p:sldId id="443" r:id="rId38"/>
    <p:sldId id="444" r:id="rId39"/>
    <p:sldId id="445" r:id="rId40"/>
    <p:sldId id="505" r:id="rId41"/>
    <p:sldId id="440" r:id="rId42"/>
    <p:sldId id="446" r:id="rId43"/>
    <p:sldId id="447" r:id="rId44"/>
    <p:sldId id="472" r:id="rId45"/>
    <p:sldId id="449" r:id="rId46"/>
    <p:sldId id="450" r:id="rId47"/>
    <p:sldId id="451" r:id="rId48"/>
    <p:sldId id="452" r:id="rId49"/>
    <p:sldId id="453" r:id="rId50"/>
    <p:sldId id="396" r:id="rId51"/>
    <p:sldId id="401" r:id="rId52"/>
    <p:sldId id="421" r:id="rId53"/>
    <p:sldId id="423" r:id="rId54"/>
    <p:sldId id="422" r:id="rId55"/>
    <p:sldId id="400" r:id="rId56"/>
    <p:sldId id="397" r:id="rId57"/>
    <p:sldId id="417" r:id="rId58"/>
    <p:sldId id="512" r:id="rId59"/>
    <p:sldId id="513" r:id="rId60"/>
    <p:sldId id="514" r:id="rId61"/>
    <p:sldId id="515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500" r:id="rId78"/>
    <p:sldId id="501" r:id="rId79"/>
    <p:sldId id="502" r:id="rId80"/>
    <p:sldId id="503" r:id="rId81"/>
    <p:sldId id="504" r:id="rId82"/>
    <p:sldId id="474" r:id="rId83"/>
    <p:sldId id="475" r:id="rId84"/>
    <p:sldId id="511" r:id="rId85"/>
    <p:sldId id="476" r:id="rId86"/>
    <p:sldId id="477" r:id="rId87"/>
    <p:sldId id="478" r:id="rId88"/>
    <p:sldId id="479" r:id="rId89"/>
    <p:sldId id="482" r:id="rId90"/>
    <p:sldId id="483" r:id="rId91"/>
    <p:sldId id="405" r:id="rId92"/>
    <p:sldId id="409" r:id="rId93"/>
    <p:sldId id="408" r:id="rId94"/>
    <p:sldId id="407" r:id="rId9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 Ghosn" initials="JG" lastIdx="2" clrIdx="0"/>
  <p:cmAuthor id="2" name="Jamil El Khoury" initials="JEK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3D8"/>
    <a:srgbClr val="6B8DC4"/>
    <a:srgbClr val="343A65"/>
    <a:srgbClr val="65C3BE"/>
    <a:srgbClr val="6488C5"/>
    <a:srgbClr val="B8D778"/>
    <a:srgbClr val="343966"/>
    <a:srgbClr val="F3ECBD"/>
    <a:srgbClr val="B9D67D"/>
    <a:srgbClr val="69C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9A9D7-F4F2-49EF-B577-B9674038A7D1}" v="43" dt="2022-11-07T21:22:57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6" autoAdjust="0"/>
    <p:restoredTop sz="87439" autoAdjust="0"/>
  </p:normalViewPr>
  <p:slideViewPr>
    <p:cSldViewPr snapToGrid="0">
      <p:cViewPr>
        <p:scale>
          <a:sx n="78" d="100"/>
          <a:sy n="78" d="100"/>
        </p:scale>
        <p:origin x="4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03" Type="http://schemas.microsoft.com/office/2016/11/relationships/changesInfo" Target="changesInfos/changesInfo1.xml"/><Relationship Id="rId104" Type="http://schemas.microsoft.com/office/2015/10/relationships/revisionInfo" Target="revisionInfo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slideMaster" Target="slideMasters/slide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commentAuthors" Target="commentAuthors.xml"/><Relationship Id="rId99" Type="http://schemas.openxmlformats.org/officeDocument/2006/relationships/presProps" Target="presProp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openxmlformats.org/officeDocument/2006/relationships/viewProps" Target="viewProp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l El Khoury" userId="4c11beb4-63f9-49cf-9d5f-0fe420c68f03" providerId="ADAL" clId="{06C9A9D7-F4F2-49EF-B577-B9674038A7D1}"/>
    <pc:docChg chg="undo custSel modSld">
      <pc:chgData name="Jamil El Khoury" userId="4c11beb4-63f9-49cf-9d5f-0fe420c68f03" providerId="ADAL" clId="{06C9A9D7-F4F2-49EF-B577-B9674038A7D1}" dt="2022-11-07T21:27:52.783" v="330"/>
      <pc:docMkLst>
        <pc:docMk/>
      </pc:docMkLst>
      <pc:sldChg chg="modSp mod">
        <pc:chgData name="Jamil El Khoury" userId="4c11beb4-63f9-49cf-9d5f-0fe420c68f03" providerId="ADAL" clId="{06C9A9D7-F4F2-49EF-B577-B9674038A7D1}" dt="2022-11-07T21:00:27.204" v="202" actId="313"/>
        <pc:sldMkLst>
          <pc:docMk/>
          <pc:sldMk cId="1283947229" sldId="345"/>
        </pc:sldMkLst>
        <pc:spChg chg="mod">
          <ac:chgData name="Jamil El Khoury" userId="4c11beb4-63f9-49cf-9d5f-0fe420c68f03" providerId="ADAL" clId="{06C9A9D7-F4F2-49EF-B577-B9674038A7D1}" dt="2022-11-07T21:00:27.204" v="202" actId="313"/>
          <ac:spMkLst>
            <pc:docMk/>
            <pc:sldMk cId="1283947229" sldId="345"/>
            <ac:spMk id="10" creationId="{00000000-0000-0000-0000-000000000000}"/>
          </ac:spMkLst>
        </pc:spChg>
      </pc:sldChg>
      <pc:sldChg chg="addSp delSp modSp mod addCm delCm">
        <pc:chgData name="Jamil El Khoury" userId="4c11beb4-63f9-49cf-9d5f-0fe420c68f03" providerId="ADAL" clId="{06C9A9D7-F4F2-49EF-B577-B9674038A7D1}" dt="2022-11-07T21:27:52.783" v="330"/>
        <pc:sldMkLst>
          <pc:docMk/>
          <pc:sldMk cId="1306963030" sldId="462"/>
        </pc:sldMkLst>
        <pc:spChg chg="add del mod">
          <ac:chgData name="Jamil El Khoury" userId="4c11beb4-63f9-49cf-9d5f-0fe420c68f03" providerId="ADAL" clId="{06C9A9D7-F4F2-49EF-B577-B9674038A7D1}" dt="2022-11-07T20:49:31.390" v="15" actId="478"/>
          <ac:spMkLst>
            <pc:docMk/>
            <pc:sldMk cId="1306963030" sldId="462"/>
            <ac:spMk id="4" creationId="{35C19FF3-E57C-4F14-BCF2-5C2F10D058A7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36" creationId="{22C8D5AB-E3D0-4916-84E0-0AA772597A3B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44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45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46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47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8:48.448" v="167" actId="478"/>
          <ac:spMkLst>
            <pc:docMk/>
            <pc:sldMk cId="1306963030" sldId="462"/>
            <ac:spMk id="48" creationId="{00000000-0000-0000-0000-000000000000}"/>
          </ac:spMkLst>
        </pc:spChg>
        <pc:spChg chg="del mod">
          <ac:chgData name="Jamil El Khoury" userId="4c11beb4-63f9-49cf-9d5f-0fe420c68f03" providerId="ADAL" clId="{06C9A9D7-F4F2-49EF-B577-B9674038A7D1}" dt="2022-11-07T20:59:09.332" v="180" actId="478"/>
          <ac:spMkLst>
            <pc:docMk/>
            <pc:sldMk cId="1306963030" sldId="462"/>
            <ac:spMk id="49" creationId="{00000000-0000-0000-0000-000000000000}"/>
          </ac:spMkLst>
        </pc:spChg>
        <pc:spChg chg="del mod">
          <ac:chgData name="Jamil El Khoury" userId="4c11beb4-63f9-49cf-9d5f-0fe420c68f03" providerId="ADAL" clId="{06C9A9D7-F4F2-49EF-B577-B9674038A7D1}" dt="2022-11-07T20:58:56.916" v="172" actId="478"/>
          <ac:spMkLst>
            <pc:docMk/>
            <pc:sldMk cId="1306963030" sldId="462"/>
            <ac:spMk id="50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8:50.332" v="169" actId="478"/>
          <ac:spMkLst>
            <pc:docMk/>
            <pc:sldMk cId="1306963030" sldId="462"/>
            <ac:spMk id="51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52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54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8:50.332" v="169" actId="478"/>
          <ac:spMkLst>
            <pc:docMk/>
            <pc:sldMk cId="1306963030" sldId="462"/>
            <ac:spMk id="55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8:50.332" v="169" actId="478"/>
          <ac:spMkLst>
            <pc:docMk/>
            <pc:sldMk cId="1306963030" sldId="462"/>
            <ac:spMk id="57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58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07.281" v="178" actId="478"/>
          <ac:spMkLst>
            <pc:docMk/>
            <pc:sldMk cId="1306963030" sldId="462"/>
            <ac:spMk id="59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9:52.987" v="191" actId="478"/>
          <ac:spMkLst>
            <pc:docMk/>
            <pc:sldMk cId="1306963030" sldId="462"/>
            <ac:spMk id="60" creationId="{00000000-0000-0000-0000-000000000000}"/>
          </ac:spMkLst>
        </pc:spChg>
        <pc:spChg chg="del">
          <ac:chgData name="Jamil El Khoury" userId="4c11beb4-63f9-49cf-9d5f-0fe420c68f03" providerId="ADAL" clId="{06C9A9D7-F4F2-49EF-B577-B9674038A7D1}" dt="2022-11-07T20:58:50.332" v="169" actId="478"/>
          <ac:spMkLst>
            <pc:docMk/>
            <pc:sldMk cId="1306963030" sldId="462"/>
            <ac:spMk id="83" creationId="{00000000-0000-0000-0000-000000000000}"/>
          </ac:spMkLst>
        </pc:spChg>
        <pc:spChg chg="del mod">
          <ac:chgData name="Jamil El Khoury" userId="4c11beb4-63f9-49cf-9d5f-0fe420c68f03" providerId="ADAL" clId="{06C9A9D7-F4F2-49EF-B577-B9674038A7D1}" dt="2022-11-07T20:59:11.442" v="182" actId="478"/>
          <ac:spMkLst>
            <pc:docMk/>
            <pc:sldMk cId="1306963030" sldId="462"/>
            <ac:spMk id="84" creationId="{00000000-0000-0000-0000-000000000000}"/>
          </ac:spMkLst>
        </pc:spChg>
        <pc:spChg chg="del mod">
          <ac:chgData name="Jamil El Khoury" userId="4c11beb4-63f9-49cf-9d5f-0fe420c68f03" providerId="ADAL" clId="{06C9A9D7-F4F2-49EF-B577-B9674038A7D1}" dt="2022-11-07T20:59:52.988" v="193"/>
          <ac:spMkLst>
            <pc:docMk/>
            <pc:sldMk cId="1306963030" sldId="462"/>
            <ac:spMk id="98" creationId="{D6500CE8-718B-4BD3-A379-B75E331F58BC}"/>
          </ac:spMkLst>
        </pc:spChg>
        <pc:grpChg chg="del mod">
          <ac:chgData name="Jamil El Khoury" userId="4c11beb4-63f9-49cf-9d5f-0fe420c68f03" providerId="ADAL" clId="{06C9A9D7-F4F2-49EF-B577-B9674038A7D1}" dt="2022-11-07T20:58:47.698" v="166" actId="478"/>
          <ac:grpSpMkLst>
            <pc:docMk/>
            <pc:sldMk cId="1306963030" sldId="462"/>
            <ac:grpSpMk id="3" creationId="{ABCAF879-7C2E-400B-9FFF-3DEF28A0C712}"/>
          </ac:grpSpMkLst>
        </pc:grpChg>
        <pc:grpChg chg="del">
          <ac:chgData name="Jamil El Khoury" userId="4c11beb4-63f9-49cf-9d5f-0fe420c68f03" providerId="ADAL" clId="{06C9A9D7-F4F2-49EF-B577-B9674038A7D1}" dt="2022-11-07T20:59:08.172" v="179" actId="478"/>
          <ac:grpSpMkLst>
            <pc:docMk/>
            <pc:sldMk cId="1306963030" sldId="462"/>
            <ac:grpSpMk id="85" creationId="{00000000-0000-0000-0000-000000000000}"/>
          </ac:grpSpMkLst>
        </pc:grpChg>
        <pc:graphicFrameChg chg="add del mod">
          <ac:chgData name="Jamil El Khoury" userId="4c11beb4-63f9-49cf-9d5f-0fe420c68f03" providerId="ADAL" clId="{06C9A9D7-F4F2-49EF-B577-B9674038A7D1}" dt="2022-11-07T21:26:36.968" v="321" actId="1076"/>
          <ac:graphicFrameMkLst>
            <pc:docMk/>
            <pc:sldMk cId="1306963030" sldId="462"/>
            <ac:graphicFrameMk id="8" creationId="{E956F9FE-E5A5-4360-B72E-BE88C63159CB}"/>
          </ac:graphicFrameMkLst>
        </pc:graphicFrameChg>
        <pc:graphicFrameChg chg="add mod modGraphic">
          <ac:chgData name="Jamil El Khoury" userId="4c11beb4-63f9-49cf-9d5f-0fe420c68f03" providerId="ADAL" clId="{06C9A9D7-F4F2-49EF-B577-B9674038A7D1}" dt="2022-11-07T21:27:52.783" v="330"/>
          <ac:graphicFrameMkLst>
            <pc:docMk/>
            <pc:sldMk cId="1306963030" sldId="462"/>
            <ac:graphicFrameMk id="11" creationId="{C7E79A2E-A3E5-44B6-98D5-F7494E91C0DA}"/>
          </ac:graphicFrameMkLst>
        </pc:graphicFrameChg>
        <pc:picChg chg="mod">
          <ac:chgData name="Jamil El Khoury" userId="4c11beb4-63f9-49cf-9d5f-0fe420c68f03" providerId="ADAL" clId="{06C9A9D7-F4F2-49EF-B577-B9674038A7D1}" dt="2022-11-07T20:55:36.099" v="127" actId="1076"/>
          <ac:picMkLst>
            <pc:docMk/>
            <pc:sldMk cId="1306963030" sldId="462"/>
            <ac:picMk id="6" creationId="{00000000-0000-0000-0000-000000000000}"/>
          </ac:picMkLst>
        </pc:picChg>
      </pc:sldChg>
      <pc:sldChg chg="addSp modSp mod">
        <pc:chgData name="Jamil El Khoury" userId="4c11beb4-63f9-49cf-9d5f-0fe420c68f03" providerId="ADAL" clId="{06C9A9D7-F4F2-49EF-B577-B9674038A7D1}" dt="2022-11-07T21:22:57.880" v="243"/>
        <pc:sldMkLst>
          <pc:docMk/>
          <pc:sldMk cId="85401997" sldId="468"/>
        </pc:sldMkLst>
        <pc:spChg chg="add mod">
          <ac:chgData name="Jamil El Khoury" userId="4c11beb4-63f9-49cf-9d5f-0fe420c68f03" providerId="ADAL" clId="{06C9A9D7-F4F2-49EF-B577-B9674038A7D1}" dt="2022-11-07T21:22:40.438" v="240" actId="1076"/>
          <ac:spMkLst>
            <pc:docMk/>
            <pc:sldMk cId="85401997" sldId="468"/>
            <ac:spMk id="79" creationId="{D9248430-75D9-4CFF-850D-63EF28A3CB7A}"/>
          </ac:spMkLst>
        </pc:spChg>
        <pc:spChg chg="add mod">
          <ac:chgData name="Jamil El Khoury" userId="4c11beb4-63f9-49cf-9d5f-0fe420c68f03" providerId="ADAL" clId="{06C9A9D7-F4F2-49EF-B577-B9674038A7D1}" dt="2022-11-07T21:22:24.941" v="234"/>
          <ac:spMkLst>
            <pc:docMk/>
            <pc:sldMk cId="85401997" sldId="468"/>
            <ac:spMk id="83" creationId="{8E8C8ACD-4970-4D1D-8236-FF44653103F0}"/>
          </ac:spMkLst>
        </pc:spChg>
        <pc:graphicFrameChg chg="mod">
          <ac:chgData name="Jamil El Khoury" userId="4c11beb4-63f9-49cf-9d5f-0fe420c68f03" providerId="ADAL" clId="{06C9A9D7-F4F2-49EF-B577-B9674038A7D1}" dt="2022-11-07T21:22:57.880" v="243"/>
          <ac:graphicFrameMkLst>
            <pc:docMk/>
            <pc:sldMk cId="85401997" sldId="468"/>
            <ac:graphicFrameMk id="5" creationId="{9D1C0E43-E795-41AA-82C2-510ACDC47F88}"/>
          </ac:graphicFrameMkLst>
        </pc:graphicFrameChg>
        <pc:cxnChg chg="add mod">
          <ac:chgData name="Jamil El Khoury" userId="4c11beb4-63f9-49cf-9d5f-0fe420c68f03" providerId="ADAL" clId="{06C9A9D7-F4F2-49EF-B577-B9674038A7D1}" dt="2022-11-07T21:22:24.941" v="234"/>
          <ac:cxnSpMkLst>
            <pc:docMk/>
            <pc:sldMk cId="85401997" sldId="468"/>
            <ac:cxnSpMk id="82" creationId="{70FDB88C-B2A4-4E50-87F4-11809F235BDB}"/>
          </ac:cxnSpMkLst>
        </pc:cxnChg>
      </pc:sldChg>
      <pc:sldChg chg="delSp modSp mod">
        <pc:chgData name="Jamil El Khoury" userId="4c11beb4-63f9-49cf-9d5f-0fe420c68f03" providerId="ADAL" clId="{06C9A9D7-F4F2-49EF-B577-B9674038A7D1}" dt="2022-11-07T20:54:20.168" v="123" actId="478"/>
        <pc:sldMkLst>
          <pc:docMk/>
          <pc:sldMk cId="885344116" sldId="484"/>
        </pc:sldMkLst>
        <pc:spChg chg="del mod">
          <ac:chgData name="Jamil El Khoury" userId="4c11beb4-63f9-49cf-9d5f-0fe420c68f03" providerId="ADAL" clId="{06C9A9D7-F4F2-49EF-B577-B9674038A7D1}" dt="2022-11-07T20:54:20.168" v="123" actId="478"/>
          <ac:spMkLst>
            <pc:docMk/>
            <pc:sldMk cId="885344116" sldId="484"/>
            <ac:spMk id="18" creationId="{D6500CE8-718B-4BD3-A379-B75E331F58BC}"/>
          </ac:spMkLst>
        </pc:spChg>
        <pc:spChg chg="mod">
          <ac:chgData name="Jamil El Khoury" userId="4c11beb4-63f9-49cf-9d5f-0fe420c68f03" providerId="ADAL" clId="{06C9A9D7-F4F2-49EF-B577-B9674038A7D1}" dt="2022-11-07T20:53:36.756" v="112" actId="20577"/>
          <ac:spMkLst>
            <pc:docMk/>
            <pc:sldMk cId="885344116" sldId="484"/>
            <ac:spMk id="116" creationId="{00000000-0000-0000-0000-000000000000}"/>
          </ac:spMkLst>
        </pc:spChg>
        <pc:spChg chg="mod">
          <ac:chgData name="Jamil El Khoury" userId="4c11beb4-63f9-49cf-9d5f-0fe420c68f03" providerId="ADAL" clId="{06C9A9D7-F4F2-49EF-B577-B9674038A7D1}" dt="2022-11-07T20:54:10.372" v="120" actId="1076"/>
          <ac:spMkLst>
            <pc:docMk/>
            <pc:sldMk cId="885344116" sldId="484"/>
            <ac:spMk id="135" creationId="{00000000-0000-0000-0000-000000000000}"/>
          </ac:spMkLst>
        </pc:spChg>
        <pc:spChg chg="mod">
          <ac:chgData name="Jamil El Khoury" userId="4c11beb4-63f9-49cf-9d5f-0fe420c68f03" providerId="ADAL" clId="{06C9A9D7-F4F2-49EF-B577-B9674038A7D1}" dt="2022-11-07T20:54:12.998" v="121" actId="1076"/>
          <ac:spMkLst>
            <pc:docMk/>
            <pc:sldMk cId="885344116" sldId="484"/>
            <ac:spMk id="136" creationId="{00000000-0000-0000-0000-000000000000}"/>
          </ac:spMkLst>
        </pc:spChg>
        <pc:picChg chg="del mod">
          <ac:chgData name="Jamil El Khoury" userId="4c11beb4-63f9-49cf-9d5f-0fe420c68f03" providerId="ADAL" clId="{06C9A9D7-F4F2-49EF-B577-B9674038A7D1}" dt="2022-11-07T20:53:56.609" v="117" actId="478"/>
          <ac:picMkLst>
            <pc:docMk/>
            <pc:sldMk cId="885344116" sldId="484"/>
            <ac:picMk id="137" creationId="{00000000-0000-0000-0000-000000000000}"/>
          </ac:picMkLst>
        </pc:picChg>
      </pc:sldChg>
      <pc:sldChg chg="modSp mod">
        <pc:chgData name="Jamil El Khoury" userId="4c11beb4-63f9-49cf-9d5f-0fe420c68f03" providerId="ADAL" clId="{06C9A9D7-F4F2-49EF-B577-B9674038A7D1}" dt="2022-11-07T21:00:24.048" v="200" actId="313"/>
        <pc:sldMkLst>
          <pc:docMk/>
          <pc:sldMk cId="1394981456" sldId="490"/>
        </pc:sldMkLst>
        <pc:spChg chg="mod">
          <ac:chgData name="Jamil El Khoury" userId="4c11beb4-63f9-49cf-9d5f-0fe420c68f03" providerId="ADAL" clId="{06C9A9D7-F4F2-49EF-B577-B9674038A7D1}" dt="2022-11-07T21:00:24.048" v="200" actId="313"/>
          <ac:spMkLst>
            <pc:docMk/>
            <pc:sldMk cId="1394981456" sldId="490"/>
            <ac:spMk id="77" creationId="{00000000-0000-0000-0000-000000000000}"/>
          </ac:spMkLst>
        </pc:spChg>
      </pc:sldChg>
      <pc:sldChg chg="modSp mod">
        <pc:chgData name="Jamil El Khoury" userId="4c11beb4-63f9-49cf-9d5f-0fe420c68f03" providerId="ADAL" clId="{06C9A9D7-F4F2-49EF-B577-B9674038A7D1}" dt="2022-11-07T21:00:25.005" v="201" actId="313"/>
        <pc:sldMkLst>
          <pc:docMk/>
          <pc:sldMk cId="935935598" sldId="497"/>
        </pc:sldMkLst>
        <pc:spChg chg="mod">
          <ac:chgData name="Jamil El Khoury" userId="4c11beb4-63f9-49cf-9d5f-0fe420c68f03" providerId="ADAL" clId="{06C9A9D7-F4F2-49EF-B577-B9674038A7D1}" dt="2022-11-07T21:00:25.005" v="201" actId="313"/>
          <ac:spMkLst>
            <pc:docMk/>
            <pc:sldMk cId="935935598" sldId="497"/>
            <ac:spMk id="2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AD206-22F7-4DEB-AFB3-E324D22FE324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89E45-3EFD-4644-ADEE-AA6F13EE28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755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C0653-5E06-4E05-9C08-D42C56D41A22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A7B8C-DA75-4449-9289-0E9B267CC70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365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25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755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00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5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1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59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081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51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6A165"/>
                </a:solidFill>
                <a:cs typeface="Arial"/>
              </a:rPr>
              <a:t>93 </a:t>
            </a:r>
            <a:r>
              <a:rPr lang="en-US" sz="1200" dirty="0">
                <a:solidFill>
                  <a:srgbClr val="F7A231"/>
                </a:solidFill>
              </a:rPr>
              <a:t>Visits that were conducted for cases that were relocated or changed their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7A231"/>
                </a:solidFill>
                <a:cs typeface="Arial"/>
              </a:rPr>
              <a:t>PPS: Probability Proportional to Size</a:t>
            </a:r>
            <a:endParaRPr lang="en-US" sz="1200" dirty="0">
              <a:solidFill>
                <a:srgbClr val="F6A165"/>
              </a:solidFill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50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66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DINA: new slide with new data. Please make it prettier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9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750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39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70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774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03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041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12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83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19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68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198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404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77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397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364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043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5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21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30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74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21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40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91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121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29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0703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883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84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73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29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74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9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28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59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86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03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58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97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19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58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87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1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C2309-15CC-4970-9F8E-540B2D548026}" type="datetimeFigureOut">
              <a:rPr lang="en-GB" smtClean="0"/>
              <a:t>13/12/2022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34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5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35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Relationship Id="rId3" Type="http://schemas.openxmlformats.org/officeDocument/2006/relationships/image" Target="../media/image10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Relationship Id="rId3" Type="http://schemas.openxmlformats.org/officeDocument/2006/relationships/image" Target="../media/image11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6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Relationship Id="rId3" Type="http://schemas.openxmlformats.org/officeDocument/2006/relationships/image" Target="../media/image14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Relationship Id="rId3" Type="http://schemas.openxmlformats.org/officeDocument/2006/relationships/image" Target="../media/image15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Relationship Id="rId3" Type="http://schemas.openxmlformats.org/officeDocument/2006/relationships/image" Target="../media/image1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396248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6" y="432178"/>
            <a:ext cx="10755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VULNERABILITY ASSESSMENT OF SYRIAN REFUGEES IN LEBANON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2001838"/>
            <a:ext cx="10037932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155" y="2195674"/>
            <a:ext cx="10755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VASyR 2022 </a:t>
            </a:r>
          </a:p>
          <a:p>
            <a:r>
              <a:rPr lang="en-US" sz="4800" spc="600" dirty="0">
                <a:solidFill>
                  <a:srgbClr val="B9D67D"/>
                </a:solidFill>
              </a:rPr>
              <a:t>PRELIMINARY FINDINGS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pic>
        <p:nvPicPr>
          <p:cNvPr id="9" name="Picture 8" descr="Interagency_logo_landsca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2" y="5974023"/>
            <a:ext cx="2027453" cy="46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76" y="5749123"/>
            <a:ext cx="2240590" cy="896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74492" y="5520365"/>
            <a:ext cx="10222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72D30"/>
                </a:solidFill>
                <a:cs typeface="Arial"/>
              </a:rPr>
              <a:t>With the support of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27" y="5906382"/>
            <a:ext cx="1804030" cy="53688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DFF01A28-5B1D-4F7C-8C2B-143DAD628A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4" y="5722349"/>
            <a:ext cx="1500157" cy="923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51" y="5665246"/>
            <a:ext cx="2340864" cy="1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42" y="4388501"/>
            <a:ext cx="2598961" cy="1916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2" y="2803929"/>
            <a:ext cx="5844107" cy="3239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180" y="1882432"/>
            <a:ext cx="61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HOUSEHOLDS WITH ALL MEMBERS HAVING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STATUS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374" y="297004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7786" y="42221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1579" y="45214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7721" y="46272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1885" y="46888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5119" y="49640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47061" y="49640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8509" y="505820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419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25554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98266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55048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2019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1668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97363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73983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2016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6562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69720" y="50113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3002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897" y="1240222"/>
            <a:ext cx="2628539" cy="19520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62429" y="522615"/>
            <a:ext cx="547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HHs WITH AT LEAST ONE MEMBER WITH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72927" y="3691651"/>
            <a:ext cx="437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HHs HAVE NO MEMBERS WITH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6424" y="12939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45%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34452" y="16763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38%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32297" y="192554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33%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99231" y="21493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31%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38489" y="250667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24%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21670" y="24436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26%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35232" y="57431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55%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3538" y="53117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62%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12796" y="503788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67%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2733" y="49075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67329" y="45250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76%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318688" y="46685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74%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341202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759571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39634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737970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2019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35643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13469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41202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759571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239634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737970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2019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35643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13469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1760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7" y="2378443"/>
            <a:ext cx="6896827" cy="358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155" y="1456561"/>
            <a:ext cx="690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INDIVIDUALS ABOVE 15 YEARS OLD HOLDING LEGAL RESIDENCY PERMITS BY GENDER AND AGE GROUP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7714" y="2735898"/>
            <a:ext cx="3491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Young people less likely to have residency.</a:t>
            </a:r>
            <a:endParaRPr lang="en-GB" sz="2400" dirty="0">
              <a:solidFill>
                <a:srgbClr val="343A65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7714" y="3855789"/>
            <a:ext cx="366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Women (as well as female-headed HHs) have lower rates of legal residency.</a:t>
            </a:r>
            <a:endParaRPr lang="en-GB" sz="2400" dirty="0">
              <a:solidFill>
                <a:srgbClr val="343A65"/>
              </a:solidFill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7285" y="5900890"/>
            <a:ext cx="714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15-19 years old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223" y="5900890"/>
            <a:ext cx="767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20-24 years old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31662" y="5900890"/>
            <a:ext cx="77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25-29 years old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66565" y="5900890"/>
            <a:ext cx="70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30-34 years </a:t>
            </a:r>
            <a:r>
              <a:rPr lang="en-US" sz="1100" dirty="0">
                <a:solidFill>
                  <a:srgbClr val="343A65"/>
                </a:solidFill>
              </a:rPr>
              <a:t>old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7192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35-39</a:t>
            </a: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2323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40-44</a:t>
            </a: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5952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45-49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8786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50-54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17918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55-59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06623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60-64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30659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65-69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2596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70-Highest years old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79917" y="5832303"/>
            <a:ext cx="90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Male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2436" y="6087957"/>
            <a:ext cx="90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Female</a:t>
            </a:r>
            <a:endParaRPr lang="en-US" sz="1100" dirty="0">
              <a:solidFill>
                <a:srgbClr val="343A65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PERMITS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8309" y="43443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72D30"/>
                </a:solidFill>
              </a:rPr>
              <a:t>14%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8417" y="45598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09035" y="45598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84893" y="41570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51318" y="41570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87656" y="37921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13879" y="41154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81940" y="414426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02149" y="31155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04186" y="42269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13666" y="466438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98661" y="52000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786" y="48714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12%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4432" y="40369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99849" y="386042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002084" y="34193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72731" y="34193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67762" y="29868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903467" y="28658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82687" y="27820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19902" y="39096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27098" y="24072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38204" y="228747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39002" y="41154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128" y="1944859"/>
            <a:ext cx="530026" cy="766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017399" y="5934768"/>
            <a:ext cx="259702" cy="2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8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9" y="2911106"/>
            <a:ext cx="3616133" cy="2338251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5783149" y="3436433"/>
            <a:ext cx="5965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Like the previous years, the main reasons for not completing the birth registration process includes</a:t>
            </a:r>
            <a:r>
              <a:rPr lang="en-US" sz="2400" dirty="0">
                <a:solidFill>
                  <a:srgbClr val="472D30"/>
                </a:solidFill>
              </a:rPr>
              <a:t> </a:t>
            </a:r>
            <a:r>
              <a:rPr lang="en-US" sz="2400" dirty="0">
                <a:solidFill>
                  <a:srgbClr val="6B8DC4"/>
                </a:solidFill>
              </a:rPr>
              <a:t>associated costs </a:t>
            </a:r>
            <a:r>
              <a:rPr lang="en-US" sz="2400" dirty="0">
                <a:solidFill>
                  <a:srgbClr val="343A65"/>
                </a:solidFill>
              </a:rPr>
              <a:t>followed by </a:t>
            </a:r>
            <a:r>
              <a:rPr lang="en-US" sz="2400" dirty="0">
                <a:solidFill>
                  <a:srgbClr val="6B8DC4"/>
                </a:solidFill>
              </a:rPr>
              <a:t>being unaware of the procedures.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BIRTH REGISTRATION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19806" y="405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876840" y="43835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0520" y="38690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280059" y="29957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42676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262249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030619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864284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2019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0743" y="2030160"/>
            <a:ext cx="509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BIRTH REGISTRATION FOR CHILDREN BORN IN LEBANON</a:t>
            </a:r>
            <a:endParaRPr lang="en-GB" spc="600" dirty="0">
              <a:solidFill>
                <a:srgbClr val="43476B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06714" y="2358107"/>
            <a:ext cx="4966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cs typeface="Arial"/>
              </a:rPr>
              <a:t>Birth registration for children born in Lebanon has increased: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289301" y="2599402"/>
            <a:ext cx="13821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cs typeface="Arial"/>
              </a:rPr>
              <a:t>36%</a:t>
            </a:r>
            <a:endParaRPr lang="en-US" sz="2000" dirty="0">
              <a:solidFill>
                <a:srgbClr val="6B8DC4"/>
              </a:solidFill>
              <a:cs typeface="Arial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87" y="1635768"/>
            <a:ext cx="496771" cy="7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9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6" y="2771272"/>
            <a:ext cx="11446272" cy="187252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496641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70102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22240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93030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95730" y="286664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073" y="286248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61724" y="287352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77051" y="296109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50275" y="3673063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92153" y="3513228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34031" y="360105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08251" y="403833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54201" y="3869145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42139" y="3804338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12914" y="3898175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92636" y="4050862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36868" y="390752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84033" y="394173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327464" y="388368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061559" y="418166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303398" y="4024702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81818" y="399995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50197" y="407606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28801" y="424872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776530" y="418166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246174" y="418080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016361" y="421212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68506" y="345516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981251" y="291857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2235" y="1776803"/>
            <a:ext cx="741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CUMULATIVE % OF THE HIGHEST LEVEL OF DOCUMENT FOR BIRTH REGISTRATION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54646" y="3233498"/>
            <a:ext cx="2479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  <a:cs typeface="Arial"/>
              </a:rPr>
              <a:t>Birth considered</a:t>
            </a:r>
          </a:p>
          <a:p>
            <a:pPr algn="ctr"/>
            <a:r>
              <a:rPr lang="en-US" sz="1400" b="1" dirty="0">
                <a:solidFill>
                  <a:srgbClr val="343A65"/>
                </a:solidFill>
                <a:cs typeface="Arial"/>
              </a:rPr>
              <a:t>registered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895" y="435131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472D30"/>
                </a:solidFill>
              </a:rPr>
              <a:t>3%</a:t>
            </a:r>
            <a:endParaRPr lang="en-GB" sz="1100" b="1" dirty="0">
              <a:solidFill>
                <a:srgbClr val="472D3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8290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6907" y="440775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29793" y="4708715"/>
            <a:ext cx="104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No Documents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61385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notification issued by </a:t>
            </a:r>
            <a:r>
              <a:rPr lang="en-US" sz="1100">
                <a:solidFill>
                  <a:srgbClr val="343A65"/>
                </a:solidFill>
              </a:rPr>
              <a:t>the doctor/midwife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260066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issued by the </a:t>
            </a:r>
            <a:r>
              <a:rPr lang="en-US" sz="1100" dirty="0" err="1">
                <a:solidFill>
                  <a:srgbClr val="343A65"/>
                </a:solidFill>
              </a:rPr>
              <a:t>Mukhtar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732413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issued by the </a:t>
            </a:r>
            <a:r>
              <a:rPr lang="en-US" sz="1100" dirty="0" err="1">
                <a:solidFill>
                  <a:srgbClr val="343A65"/>
                </a:solidFill>
              </a:rPr>
              <a:t>Nofous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69095" y="4708715"/>
            <a:ext cx="1683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registered by the </a:t>
            </a:r>
            <a:r>
              <a:rPr lang="en-US" sz="1100">
                <a:solidFill>
                  <a:srgbClr val="343A65"/>
                </a:solidFill>
              </a:rPr>
              <a:t>Foreigner’s Registry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37748" y="4708715"/>
            <a:ext cx="146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stamped by </a:t>
            </a:r>
            <a:r>
              <a:rPr lang="en-US" sz="1100">
                <a:solidFill>
                  <a:srgbClr val="343A65"/>
                </a:solidFill>
              </a:rPr>
              <a:t>the Ministry of Foreign Affairs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159008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stamped by the </a:t>
            </a:r>
            <a:r>
              <a:rPr lang="en-US" sz="1100">
                <a:solidFill>
                  <a:srgbClr val="343A65"/>
                </a:solidFill>
              </a:rPr>
              <a:t>Syrian Embassy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473645" y="4708715"/>
            <a:ext cx="1481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Family booklet or individual civil extract for the child or family civil extract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BIRTH REGISTRATION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3912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14323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545923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1475912" y="407254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026817" y="397014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561164" y="381093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087155" y="3738341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635124" y="340522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029380" y="5499324"/>
            <a:ext cx="4855276" cy="279413"/>
            <a:chOff x="6433713" y="6349107"/>
            <a:chExt cx="4855276" cy="279413"/>
          </a:xfrm>
        </p:grpSpPr>
        <p:sp>
          <p:nvSpPr>
            <p:cNvPr id="136" name="TextBox 13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6018427" y="3203936"/>
            <a:ext cx="1568547" cy="2128693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7" y="1948347"/>
            <a:ext cx="11212424" cy="333370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8854" y="2611507"/>
            <a:ext cx="2590849" cy="1284200"/>
            <a:chOff x="6811824" y="2249320"/>
            <a:chExt cx="2590849" cy="1284200"/>
          </a:xfrm>
        </p:grpSpPr>
        <p:sp>
          <p:nvSpPr>
            <p:cNvPr id="15" name="Rectangle 14"/>
            <p:cNvSpPr/>
            <p:nvPr/>
          </p:nvSpPr>
          <p:spPr>
            <a:xfrm>
              <a:off x="7808745" y="2249320"/>
              <a:ext cx="11592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6B8DC4"/>
                  </a:solidFill>
                  <a:cs typeface="Arial"/>
                </a:rPr>
                <a:t>24%</a:t>
              </a:r>
              <a:endParaRPr lang="en-GB" sz="4400" dirty="0">
                <a:solidFill>
                  <a:srgbClr val="6B8DC4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11824" y="2887189"/>
              <a:ext cx="25908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43A65"/>
                  </a:solidFill>
                  <a:cs typeface="Arial"/>
                </a:rPr>
                <a:t>married with no legal documentation</a:t>
              </a:r>
              <a:endParaRPr lang="en-US" sz="1400" dirty="0">
                <a:solidFill>
                  <a:srgbClr val="6B8DC4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6672" y="406011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454" y="415661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0773" y="408871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0795" y="396360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63014" y="484413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1918" y="485375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4522" y="479571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96883" y="49021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01255" y="18601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58707" y="18601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10947" y="185748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81181" y="195121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22042" y="332615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60706" y="32869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08228" y="328303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09990" y="314830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4282" y="384835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97099" y="364315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95154" y="354077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3818" y="34962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48100" y="419091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7631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97983" y="38930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66375" y="37669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22167" y="41988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3432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9868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60159" y="379850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1786" y="422539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70437" y="40595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776" y="405151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721861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72722" y="440679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92245" y="423181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14748" y="429451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003337" y="41546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6206" y="5358376"/>
            <a:ext cx="12390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contract from an uncertified Sheikh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88884" y="5358376"/>
            <a:ext cx="12390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No documents, or other </a:t>
            </a:r>
            <a:r>
              <a:rPr lang="en-US" sz="1100">
                <a:solidFill>
                  <a:srgbClr val="343A65"/>
                </a:solidFill>
              </a:rPr>
              <a:t>unknown documents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918" y="5358376"/>
            <a:ext cx="12390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contract from a religious authority or Proof of marriage from the Sharia Court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66567" y="5358376"/>
            <a:ext cx="13527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authenticated by the </a:t>
            </a:r>
            <a:r>
              <a:rPr lang="en-US" sz="1100" dirty="0" err="1">
                <a:solidFill>
                  <a:srgbClr val="343A65"/>
                </a:solidFill>
              </a:rPr>
              <a:t>Mukhtar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90822" y="5358376"/>
            <a:ext cx="13959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registered by the </a:t>
            </a:r>
            <a:r>
              <a:rPr lang="en-US" sz="1100" dirty="0" err="1">
                <a:solidFill>
                  <a:srgbClr val="343A65"/>
                </a:solidFill>
              </a:rPr>
              <a:t>Nofous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47584" y="5358376"/>
            <a:ext cx="14967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registered with the Foreigners’ Registry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77645" y="5358376"/>
            <a:ext cx="1370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stamped by the Ministry of Foreign Affairs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297399" y="5358376"/>
            <a:ext cx="121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stamped by </a:t>
            </a:r>
            <a:r>
              <a:rPr lang="en-US" sz="1100">
                <a:solidFill>
                  <a:srgbClr val="343A65"/>
                </a:solidFill>
              </a:rPr>
              <a:t>the Syrian Embassy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48392" y="5356200"/>
            <a:ext cx="13362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Updated Family booklet or family civil extract or marriage certificate from Syria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MARRIAGE DOCUMENTATION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5514" y="414658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308391" y="494432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87748" y="17134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62276" y="306647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39968" y="337076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403047" y="362704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976300" y="379892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255134" y="397205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696110" y="365316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31" y="2685866"/>
            <a:ext cx="755818" cy="610468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7029380" y="6387598"/>
            <a:ext cx="4855276" cy="279413"/>
            <a:chOff x="6433713" y="6349107"/>
            <a:chExt cx="4855276" cy="279413"/>
          </a:xfrm>
        </p:grpSpPr>
        <p:sp>
          <p:nvSpPr>
            <p:cNvPr id="103" name="TextBox 102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6733278" y="3551438"/>
            <a:ext cx="1330136" cy="2457478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1" y="2833675"/>
            <a:ext cx="11162677" cy="21687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8683067-AABD-44E4-BBE9-736754D80E23}"/>
              </a:ext>
            </a:extLst>
          </p:cNvPr>
          <p:cNvSpPr/>
          <p:nvPr/>
        </p:nvSpPr>
        <p:spPr>
          <a:xfrm>
            <a:off x="2505905" y="2004875"/>
            <a:ext cx="804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HOUSEHOLDS WORRYING ABOUT EXPLOITATION WHEN ACCESSING SERVICES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5853" y="30923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0826" y="255318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8134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5451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7179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57795" y="41909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38569" y="449874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0.4%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9671" y="470530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0.1</a:t>
            </a:r>
            <a:r>
              <a:rPr lang="en-US" sz="1400" b="1" dirty="0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32886" y="462976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0.2%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1440" y="5314511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Housing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4666" y="5314511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40382" y="5314511"/>
            <a:ext cx="1724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472D30"/>
                </a:solidFill>
              </a:rPr>
              <a:t>Other commodities</a:t>
            </a:r>
            <a:endParaRPr lang="en-US" sz="1100" b="1" dirty="0">
              <a:solidFill>
                <a:srgbClr val="472D3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86443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Health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04786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Jobs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0149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Legal documents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17162" y="5314511"/>
            <a:ext cx="1323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Humanitarian assistance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31539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ATMs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EXPLOITATION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49727" y="33363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5951" y="38960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21247" y="36282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472868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Other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611304" y="5774887"/>
            <a:ext cx="4208663" cy="292665"/>
            <a:chOff x="5396424" y="6349107"/>
            <a:chExt cx="4208663" cy="292665"/>
          </a:xfrm>
        </p:grpSpPr>
        <p:sp>
          <p:nvSpPr>
            <p:cNvPr id="45" name="TextBox 44"/>
            <p:cNvSpPr txBox="1"/>
            <p:nvPr/>
          </p:nvSpPr>
          <p:spPr>
            <a:xfrm>
              <a:off x="5660142" y="6349107"/>
              <a:ext cx="1697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Male headed-household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69905" y="6364773"/>
              <a:ext cx="1835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Female headed-household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96424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716334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51150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34071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22917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27221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613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7424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3724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4047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10175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73366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19023" y="362107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095095" y="41707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364064" y="362082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204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3724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69825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1016813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19281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75180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83790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284890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5125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083772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169873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361686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83329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4315849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401950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4848938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14832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5580842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666943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611393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32459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6864979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951080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7398068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72469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5721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24331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869030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0897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944149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52759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97458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027382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070634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079244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1123943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45179" y="30923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68992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809163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89718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311739" y="41707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</a:t>
            </a:r>
            <a:r>
              <a:rPr lang="en-US" sz="1400" b="1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882739" y="362082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9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5" y="3097579"/>
            <a:ext cx="11391558" cy="2374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81" y="1773209"/>
            <a:ext cx="701878" cy="7018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3830" y="2531448"/>
            <a:ext cx="4956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of HHs reported a curfew specifically imposed on Syrians in an area where they live (5% in 2021)</a:t>
            </a:r>
          </a:p>
          <a:p>
            <a:pPr algn="ctr"/>
            <a:endParaRPr lang="en-GB" sz="2400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702" y="557684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1501" y="557684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86524" y="557684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5285" y="557684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81683" y="557684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2986" y="5576840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err="1">
                <a:solidFill>
                  <a:srgbClr val="343A65"/>
                </a:solidFill>
              </a:rPr>
              <a:t>Nabatieh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11590" y="5576840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72821" y="557684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22943" y="557684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161" y="461353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13%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331" y="454923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668" y="471218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0759" y="501569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28616" y="518376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34131" y="517921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2133" y="530248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89269" y="519916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6078" y="49585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75518" y="486799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86765" y="491965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71779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69629" y="521825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43652" y="52098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71882" y="515681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68613" y="528609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38099" y="53020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56793" y="485568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9348" y="495664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48638" y="50253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16087" y="335975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22575" y="302396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6412" y="286788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94812" y="443675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17%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55366" y="431541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63575" y="47637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116521" y="465385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12%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361791" y="473487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543323" y="422093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416192" y="307359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68970" y="317319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43%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42665" y="486568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91571" y="339998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66555" y="496977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47072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046460" y="476236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SAFETY AND SECURITY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26729" y="174154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4%</a:t>
            </a:r>
            <a:endParaRPr lang="en-GB" sz="4400" dirty="0">
              <a:solidFill>
                <a:srgbClr val="6B8DC4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969467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308679" y="476236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490947" y="505046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85563" y="521130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1686" y="505046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02203" y="530248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86579" y="53020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16311" y="422607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671731" y="50253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029380" y="6175433"/>
            <a:ext cx="4855276" cy="279413"/>
            <a:chOff x="6433713" y="6349107"/>
            <a:chExt cx="4855276" cy="279413"/>
          </a:xfrm>
        </p:grpSpPr>
        <p:sp>
          <p:nvSpPr>
            <p:cNvPr id="101" name="TextBox 100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07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2" y="3270385"/>
            <a:ext cx="3856383" cy="232161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3993687" y="2082797"/>
            <a:ext cx="4948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PRIMARY DRIVERS OF COMMUNITY TENSIONS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SOCIAL TENSIONS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30" y="290105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5437" y="41830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9949" y="5135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7636" y="5135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5322" y="51004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3230" y="5706989"/>
            <a:ext cx="77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No tensions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6384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Competition </a:t>
            </a:r>
            <a:r>
              <a:rPr lang="en-US" sz="1200" dirty="0">
                <a:solidFill>
                  <a:srgbClr val="343A65"/>
                </a:solidFill>
              </a:rPr>
              <a:t>for jobs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2187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Political differences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714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Cultural differences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6269" y="5706989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07" y="1418373"/>
            <a:ext cx="376829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4" y="2904106"/>
            <a:ext cx="3431271" cy="17393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806082" y="1896552"/>
            <a:ext cx="3402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43476B"/>
                </a:solidFill>
              </a:rPr>
              <a:t>CHILDREN ENGAGED IN CHILD LABOUR</a:t>
            </a:r>
            <a:endParaRPr lang="en-US" b="1" spc="600" dirty="0">
              <a:solidFill>
                <a:srgbClr val="43476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LABOUR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877" y="392019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7158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54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2019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38730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2020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56550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96459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82052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5603" y="29041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455" y="3340495"/>
            <a:ext cx="2010474" cy="20761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81231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1684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705" y="5223093"/>
            <a:ext cx="211627" cy="2116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705" y="4906314"/>
            <a:ext cx="207739" cy="20773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846520" y="4872911"/>
            <a:ext cx="47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Boy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227" y="518331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Girl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1530" y="29586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28003" y="45235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57183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3656" y="45235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5049469" y="1904355"/>
            <a:ext cx="3431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</a:t>
            </a:r>
            <a:r>
              <a:rPr lang="en-US" b="1" spc="600">
                <a:solidFill>
                  <a:srgbClr val="43476B"/>
                </a:solidFill>
              </a:rPr>
              <a:t>CHILD LABOUR BY GENDER</a:t>
            </a:r>
            <a:endParaRPr lang="en-US" b="1" spc="600" dirty="0">
              <a:solidFill>
                <a:srgbClr val="43476B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8733684" y="1904355"/>
            <a:ext cx="3291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CHILD LABOUR BY AGE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557" y="3340495"/>
            <a:ext cx="1817622" cy="21019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9828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5-11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58344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12-14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79561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15-17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38881" y="453607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50072" y="29865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06909" y="29865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0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144" y="2913233"/>
            <a:ext cx="5725366" cy="284397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3144753" y="1507554"/>
            <a:ext cx="604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CHILD LABOUR </a:t>
            </a:r>
            <a:r>
              <a:rPr lang="en-US" b="1" spc="600">
                <a:solidFill>
                  <a:srgbClr val="43476B"/>
                </a:solidFill>
              </a:rPr>
              <a:t>BY GOVERNORATE</a:t>
            </a:r>
            <a:endParaRPr lang="en-US" b="1" spc="600" dirty="0">
              <a:solidFill>
                <a:srgbClr val="43476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LABOUR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8140" y="579010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62788" y="579010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75499" y="579010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1719" y="579010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57791" y="579010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9608" y="579010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9777" y="579010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45859" y="581758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61326" y="57901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75749" y="3495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26046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45128" y="4439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41151" y="4439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87535" y="39658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50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42954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4461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09127" y="3495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3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BACKGROUND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00743" y="756522"/>
            <a:ext cx="2495675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84738" y="938103"/>
            <a:ext cx="102225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Tenth annual survey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assessing the situation of a representative sample of refugee households to identify situational changes and trends</a:t>
            </a:r>
          </a:p>
          <a:p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</a:t>
            </a:r>
            <a:r>
              <a:rPr lang="en-US" sz="2000" b="1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Only uninterrupted yearly survey for Syrians in Lebanon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conducted yearly in Lebanon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covering all sectors</a:t>
            </a:r>
          </a:p>
          <a:p>
            <a:endParaRPr lang="en-US" sz="2000" b="1" dirty="0">
              <a:solidFill>
                <a:srgbClr val="6FC4BF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Governorate level insights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on key areas such as protection, food security, economic vulnerability, shelter conditions, access to water,  health, education and more. </a:t>
            </a:r>
          </a:p>
          <a:p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</a:t>
            </a:r>
            <a:r>
              <a:rPr lang="en-US" sz="2000" b="1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The cornerstone of the LCRP and programming for many (I)NGO, UN and development actors.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Used by 10 LCRP sector working groups to revise strategies, log frames and targets. </a:t>
            </a:r>
          </a:p>
          <a:p>
            <a:endParaRPr lang="en-US" sz="2000" dirty="0">
              <a:solidFill>
                <a:srgbClr val="472D30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Results are used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to guide inter-sectoral discussions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in a series of field level workshops preceding the</a:t>
            </a:r>
            <a:r>
              <a:rPr lang="en-US" sz="2000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revision of each years’ LCRP. </a:t>
            </a:r>
          </a:p>
          <a:p>
            <a:endParaRPr lang="en-US" sz="2000" b="1" dirty="0">
              <a:solidFill>
                <a:srgbClr val="92CEAE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2022 version of the VASyR provides insight on the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impact of the political and economic crisis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that hit Lebanon in late 2019, which was then followed by a more severe shutdown of the economy in March 2020 resulting from the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COVID-19 outbreak.</a:t>
            </a:r>
          </a:p>
        </p:txBody>
      </p:sp>
    </p:spTree>
    <p:extLst>
      <p:ext uri="{BB962C8B-B14F-4D97-AF65-F5344CB8AC3E}">
        <p14:creationId xmlns:p14="http://schemas.microsoft.com/office/powerpoint/2010/main" val="128394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5" y="3083351"/>
            <a:ext cx="3434341" cy="175221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377766" y="1896552"/>
            <a:ext cx="4540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GIRLS BETWEEN 15 AND 19 YEARS OF AGE CURRENTLY MARRIED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MARRIAGE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352" y="30328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9633" y="34328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9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2019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1205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2020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9025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8934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4527" y="378248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82500" y="40369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75" y="3324388"/>
            <a:ext cx="6189434" cy="215155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6128376" y="1896552"/>
            <a:ext cx="5433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GIRLS BETWEEN 15 AND 19 YEARS OF AGE </a:t>
            </a:r>
            <a:r>
              <a:rPr lang="en-US" b="1" spc="600">
                <a:solidFill>
                  <a:srgbClr val="43476B"/>
                </a:solidFill>
              </a:rPr>
              <a:t>CURRENTLY MARRIED BY GOVERNORATE</a:t>
            </a:r>
            <a:endParaRPr lang="en-US" b="1" spc="600" dirty="0">
              <a:solidFill>
                <a:srgbClr val="43476B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43969" y="397361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0907" y="386643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77744" y="36641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76908" y="42036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25423" y="450210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55990" y="37800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6860" y="348852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55898" y="30057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36%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0366" y="41466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96279" y="41466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82606" y="397555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27322" y="37963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61273" y="383603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0243" y="355866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43097" y="402023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584060" y="372337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878528" y="313694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34%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292560" y="38959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58805" y="5543528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319947" y="5543528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10081" y="554352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28308" y="554352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433744" y="554352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003312" y="5543528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34884" y="5543528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545892" y="557101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236901" y="5543528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425879" y="617784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164546" y="6191099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1385801" y="617784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124468" y="6191099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3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128" y="2208681"/>
            <a:ext cx="3149290" cy="36280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661361" y="1116287"/>
            <a:ext cx="5392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WHO RECEIVED ANY HUMANITARIAN AID IN THE PAST 12 MONTHS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3257" y="216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2923" y="25684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51479" y="29881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3462" y="34207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22848" y="38380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6989" y="42594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7563" y="4669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2537" y="50862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49093" y="55327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19749" y="216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9749" y="25796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19749" y="300467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9749" y="34207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9749" y="38380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19749" y="425093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9749" y="4669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19749" y="50862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9749" y="54958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5456" y="219575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37631" y="2581387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1361" y="2988171"/>
            <a:ext cx="161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Baalbek-El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81674" y="345253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85906" y="387132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98051" y="4276352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65929" y="4667802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96101" y="511971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20642" y="555095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398051" y="5885106"/>
            <a:ext cx="4291808" cy="675225"/>
            <a:chOff x="5396424" y="6349107"/>
            <a:chExt cx="4291808" cy="675225"/>
          </a:xfrm>
        </p:grpSpPr>
        <p:sp>
          <p:nvSpPr>
            <p:cNvPr id="51" name="TextBox 50"/>
            <p:cNvSpPr txBox="1"/>
            <p:nvPr/>
          </p:nvSpPr>
          <p:spPr>
            <a:xfrm>
              <a:off x="5660142" y="6349107"/>
              <a:ext cx="4028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Households who reported receiving aid in the last 12 months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41663" y="6747333"/>
              <a:ext cx="34583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Households that were satisfied with the received aid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96424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96424" y="674733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145" y="2348377"/>
            <a:ext cx="3232436" cy="233743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6582475" y="1138292"/>
            <a:ext cx="5392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REASONS FOR NOT BEING SATISFIED WITH AID RECEIVED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76845" y="23315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967573" y="27198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155" y="312667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20155" y="35258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32658" y="39095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32658" y="436868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04425" y="2258221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Not adequate to the needs of the HH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04425" y="2694051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Quantity not good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04425" y="3112147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Quality not good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04425" y="3486841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Did not receive in a timely manner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04425" y="3934231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04425" y="4264593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Unable to share feedback of complaint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832658" y="47601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04425" y="4760616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Not safe to access</a:t>
            </a:r>
            <a:endParaRPr lang="en-US" sz="12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1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1950514" y="1360739"/>
            <a:ext cx="881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REPORTED THAT THE AGENCY EXPLAINED HOW TO PROVIDE FEEDBACK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00" y="2619603"/>
            <a:ext cx="5799062" cy="304831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474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20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33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89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5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37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97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003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619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252640" y="25272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52107" y="25272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18707" y="29976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162633" y="23684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69279" y="22502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501023" y="29778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07589" y="24084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66168" y="24084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91806" y="26282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2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2" y="2855901"/>
            <a:ext cx="5692730" cy="28110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258892" y="1540103"/>
            <a:ext cx="6399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SATISFIED WITH THE WAY AID WORKER GENERALLY BEHAVE IN THEIR AREA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5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54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36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58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18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924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40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87596" y="27821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19783" y="255592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19140" y="24865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06258" y="29265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838445" y="27173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75313" y="30066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06351" y="30532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57107" y="25327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03045" y="33117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7120327" y="1547917"/>
            <a:ext cx="4616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43476B"/>
                </a:solidFill>
              </a:rPr>
              <a:t>MAIN REASONS </a:t>
            </a:r>
            <a:r>
              <a:rPr lang="en-US" b="1" spc="600" dirty="0">
                <a:solidFill>
                  <a:srgbClr val="43476B"/>
                </a:solidFill>
              </a:rPr>
              <a:t>FOR NOT BEING SATISFIED WITH THE WAY AIDWORKERS BEHAVE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32880"/>
          <a:stretch/>
        </p:blipFill>
        <p:spPr>
          <a:xfrm>
            <a:off x="8634035" y="2842941"/>
            <a:ext cx="2666072" cy="24785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90864" y="283270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1014" y="36091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91014" y="408037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38068" y="484180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8416" y="2810529"/>
            <a:ext cx="196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When we give them feedback or make complaints, nothing changes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3562" y="3421210"/>
            <a:ext cx="23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They do not provide enough information about registration, eligibility, or distributions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20445" y="4083419"/>
            <a:ext cx="192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They do not listen to anyone in our community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20445" y="4692372"/>
            <a:ext cx="192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They do not speak to anyone in our community</a:t>
            </a:r>
            <a:endParaRPr lang="en-US" sz="12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9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78652"/>
            <a:ext cx="9437298" cy="25622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1932285" y="1540103"/>
            <a:ext cx="8285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MAIN PRIORITY NEEDS OF THE HOUSEHOLD</a:t>
            </a:r>
          </a:p>
        </p:txBody>
      </p:sp>
      <p:sp>
        <p:nvSpPr>
          <p:cNvPr id="65" name="TextBox 64"/>
          <p:cNvSpPr txBox="1"/>
          <p:nvPr/>
        </p:nvSpPr>
        <p:spPr>
          <a:xfrm flipH="1">
            <a:off x="1491544" y="5088192"/>
            <a:ext cx="578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Food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7165" y="1975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13308" y="5088192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Housing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26465" y="5088192"/>
            <a:ext cx="60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Health care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08010" y="5088192"/>
            <a:ext cx="86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Debt repayment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61093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Employment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39080" y="241071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1839" y="25044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04785" y="38420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57731" y="41768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6678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Education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4161" y="4344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5126" y="5088192"/>
            <a:ext cx="104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Hygiene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items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01764" y="44605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2647" y="4550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289" y="4550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72436" y="45847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16337" y="45847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57495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Water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2022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Electricity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78312" y="5088192"/>
            <a:ext cx="104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Psychosocial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19699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79049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07" y="3345503"/>
            <a:ext cx="5646620" cy="2701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5" y="3256148"/>
            <a:ext cx="5660094" cy="28110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18685" y="1538350"/>
            <a:ext cx="6275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KNOW HOW TO FILE A COMPLAINT AGAINST A STAFF OR FEEDBACK ON A HUMANITARIAN PROGRAM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8479" y="613301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4123" y="613301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6834" y="613301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3054" y="613301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9126" y="613301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0943" y="6133016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1112" y="6133016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194" y="616050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2661" y="613301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0143" y="318235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325" y="288875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02144" y="29345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18870" y="28994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84689" y="32131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10943" y="355168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1610" y="31178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87671" y="338560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29235" y="33455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6425947" y="1539023"/>
            <a:ext cx="548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HAVE USED A COMPLAINT MECHANISM IN PAST 6 MONTHS.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261696" y="613301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907340" y="613301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20051" y="613301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176271" y="613301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2343" y="613301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324160" y="6133016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84329" y="6133016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790411" y="616050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405878" y="613301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82181" y="39523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48368" y="38996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89680" y="41786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32087" y="42483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656043" y="4037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15806" y="37958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910614" y="4037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563718" y="41786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165185" y="29761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43%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207727" y="1786504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LEGAL PROTECTION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237" y="2155836"/>
            <a:ext cx="56325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Rates of residency continue to decline, and </a:t>
            </a:r>
            <a:r>
              <a:rPr lang="en-US" sz="2000" b="1" dirty="0">
                <a:solidFill>
                  <a:srgbClr val="343A65"/>
                </a:solidFill>
              </a:rPr>
              <a:t>fewer women (15%) have residency than men (20%)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Women (65%) are more likely to have UNHCR certificates </a:t>
            </a:r>
            <a:r>
              <a:rPr lang="en-US" sz="2000" dirty="0">
                <a:solidFill>
                  <a:srgbClr val="343A65"/>
                </a:solidFill>
              </a:rPr>
              <a:t>and men (41%) have sponsorships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1072738" y="3704688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US" b="1" spc="600" dirty="0">
                <a:solidFill>
                  <a:srgbClr val="43476B"/>
                </a:solidFill>
              </a:rPr>
              <a:t>ACCESS TO INFORMATION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237" y="4122304"/>
            <a:ext cx="54900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Older people in FHH are more often </a:t>
            </a:r>
            <a:r>
              <a:rPr lang="en-US" sz="2000" b="1" dirty="0">
                <a:solidFill>
                  <a:srgbClr val="343A65"/>
                </a:solidFill>
              </a:rPr>
              <a:t>fully reliant on other household members</a:t>
            </a:r>
            <a:r>
              <a:rPr lang="en-US" sz="2000" dirty="0">
                <a:solidFill>
                  <a:srgbClr val="343A65"/>
                </a:solidFill>
              </a:rPr>
              <a:t> for information</a:t>
            </a:r>
            <a:endParaRPr lang="en-US" sz="2000" b="1" dirty="0">
              <a:solidFill>
                <a:srgbClr val="343A6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22% of FHH report having no members with smartphones </a:t>
            </a:r>
            <a:r>
              <a:rPr lang="en-US" sz="2000" dirty="0">
                <a:solidFill>
                  <a:srgbClr val="343A65"/>
                </a:solidFill>
              </a:rPr>
              <a:t>compared to 8% of MHH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FHH (39%) have less access to internet at home </a:t>
            </a:r>
            <a:r>
              <a:rPr lang="en-US" sz="2000" dirty="0">
                <a:solidFill>
                  <a:srgbClr val="343A65"/>
                </a:solidFill>
              </a:rPr>
              <a:t>than MHH (24%)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4275C8A2-4AF3-45C0-AA7F-AD632FD8C0BD}"/>
              </a:ext>
            </a:extLst>
          </p:cNvPr>
          <p:cNvSpPr/>
          <p:nvPr/>
        </p:nvSpPr>
        <p:spPr>
          <a:xfrm>
            <a:off x="5350964" y="1781477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SAFETY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33315" y="2150809"/>
            <a:ext cx="51694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18% of HH total believe it’s unsafe for women and girls walking alone in the area at night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Main safety concerns for girls, women, boys and men were </a:t>
            </a:r>
            <a:r>
              <a:rPr lang="en-US" sz="2000" b="1" dirty="0">
                <a:solidFill>
                  <a:srgbClr val="343A65"/>
                </a:solidFill>
              </a:rPr>
              <a:t>1) bullying; 2) harassment;  3) robbery; 4) kidnapping </a:t>
            </a:r>
            <a:r>
              <a:rPr lang="en-US" sz="2000" dirty="0">
                <a:solidFill>
                  <a:srgbClr val="343A65"/>
                </a:solidFill>
              </a:rPr>
              <a:t>(no FHH/MHH or female/male respondent difference)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Female respondents (64%) more often said there were </a:t>
            </a:r>
            <a:r>
              <a:rPr lang="en-US" sz="2000" b="1" dirty="0">
                <a:solidFill>
                  <a:srgbClr val="343A65"/>
                </a:solidFill>
              </a:rPr>
              <a:t>no community tensions </a:t>
            </a:r>
            <a:r>
              <a:rPr lang="en-US" sz="2000" dirty="0">
                <a:solidFill>
                  <a:srgbClr val="343A65"/>
                </a:solidFill>
              </a:rPr>
              <a:t>than male respondents (56%), most of whom reported there were tensions over jobs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1744043"/>
            <a:ext cx="507933" cy="4634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3" y="3604226"/>
            <a:ext cx="541177" cy="5180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356" y="1658794"/>
            <a:ext cx="405505" cy="4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SHELTER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532348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71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04" y="1656355"/>
            <a:ext cx="5008844" cy="36475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3109" y="3664328"/>
            <a:ext cx="3692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Refugees still live in the same types of shelter</a:t>
            </a:r>
            <a:endParaRPr lang="en-US" sz="2000" dirty="0">
              <a:solidFill>
                <a:srgbClr val="343A65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435519" y="2025376"/>
            <a:ext cx="7370293" cy="4302852"/>
            <a:chOff x="8426025" y="2140134"/>
            <a:chExt cx="7370293" cy="4302852"/>
          </a:xfrm>
        </p:grpSpPr>
        <p:sp>
          <p:nvSpPr>
            <p:cNvPr id="26" name="TextBox 25"/>
            <p:cNvSpPr txBox="1"/>
            <p:nvPr/>
          </p:nvSpPr>
          <p:spPr>
            <a:xfrm>
              <a:off x="14618623" y="4580544"/>
              <a:ext cx="117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Non-Residential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26025" y="616598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>
                <a:solidFill>
                  <a:srgbClr val="343A65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612661" y="4121869"/>
              <a:ext cx="118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Non-Permanent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626430" y="2140134"/>
              <a:ext cx="869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Residential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262759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321259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297007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347472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65393" y="549536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2017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331946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60170" y="4636574"/>
            <a:ext cx="69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9686" y="4399981"/>
            <a:ext cx="6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99707" y="3773806"/>
            <a:ext cx="8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45979" y="3821855"/>
            <a:ext cx="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3115" y="3887152"/>
            <a:ext cx="6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92823" y="3941073"/>
            <a:ext cx="107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17%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05065" y="4604404"/>
            <a:ext cx="83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5664" y="4558119"/>
            <a:ext cx="63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54040" y="4621633"/>
            <a:ext cx="74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1054" y="1900669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66%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50768" y="1811457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69%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10481" y="1893272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39271" y="1647969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09620" y="1801933"/>
            <a:ext cx="1051783" cy="3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23868" y="3736290"/>
            <a:ext cx="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123973" y="1761730"/>
            <a:ext cx="1051783" cy="3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62449" y="3748358"/>
            <a:ext cx="8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242011" y="4647363"/>
            <a:ext cx="74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31" y="2811683"/>
            <a:ext cx="887365" cy="79794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CATEGORIES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90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65" y="2556522"/>
            <a:ext cx="5105583" cy="253713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90713" y="314639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85193" y="415020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274,500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05771" y="411866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273,000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96603" y="417039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267,000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75747" y="417039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264,642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43579" y="3923103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312,798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0101" y="1929150"/>
            <a:ext cx="5415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MONTHLY AVERAGE RENT IN LBP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80861" y="2539233"/>
            <a:ext cx="138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863,155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51896" y="2895045"/>
            <a:ext cx="328338" cy="27908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255732" y="5131845"/>
            <a:ext cx="5501288" cy="279413"/>
            <a:chOff x="5787701" y="6349107"/>
            <a:chExt cx="5501288" cy="279413"/>
          </a:xfrm>
        </p:grpSpPr>
        <p:sp>
          <p:nvSpPr>
            <p:cNvPr id="73" name="TextBox 72"/>
            <p:cNvSpPr txBox="1"/>
            <p:nvPr/>
          </p:nvSpPr>
          <p:spPr>
            <a:xfrm>
              <a:off x="6762747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20918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7522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79755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8770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1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615699"/>
            <a:ext cx="472436" cy="5955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87AA156-BCB1-4F34-A9BF-8E15FF335899}"/>
              </a:ext>
            </a:extLst>
          </p:cNvPr>
          <p:cNvSpPr txBox="1"/>
          <p:nvPr/>
        </p:nvSpPr>
        <p:spPr>
          <a:xfrm>
            <a:off x="7210247" y="2906518"/>
            <a:ext cx="4018047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b="1" spc="600">
                <a:solidFill>
                  <a:srgbClr val="472D30"/>
                </a:solidFill>
              </a:defRPr>
            </a:lvl1pPr>
          </a:lstStyle>
          <a:p>
            <a:r>
              <a:rPr lang="en-US" dirty="0">
                <a:solidFill>
                  <a:srgbClr val="6B8DC4"/>
                </a:solidFill>
              </a:rPr>
              <a:t>FIELD DATA COLLECTION</a:t>
            </a:r>
          </a:p>
          <a:p>
            <a:r>
              <a:rPr lang="en-US" sz="2000" b="0" spc="0" dirty="0">
                <a:solidFill>
                  <a:srgbClr val="6B8DC4"/>
                </a:solidFill>
                <a:cs typeface="Arial"/>
              </a:rPr>
              <a:t>CARITAS | </a:t>
            </a:r>
            <a:r>
              <a:rPr lang="en-US" sz="2000" b="0" spc="0" dirty="0" err="1">
                <a:solidFill>
                  <a:srgbClr val="6B8DC4"/>
                </a:solidFill>
                <a:cs typeface="Arial"/>
              </a:rPr>
              <a:t>Makhzoumi</a:t>
            </a:r>
            <a:r>
              <a:rPr lang="en-US" sz="2000" b="0" spc="0" dirty="0">
                <a:solidFill>
                  <a:srgbClr val="6B8DC4"/>
                </a:solidFill>
                <a:cs typeface="Arial"/>
              </a:rPr>
              <a:t> Foundation</a:t>
            </a:r>
          </a:p>
          <a:p>
            <a:r>
              <a:rPr lang="en-US" sz="2000" b="0" spc="0" dirty="0">
                <a:solidFill>
                  <a:srgbClr val="6B8DC4"/>
                </a:solidFill>
                <a:cs typeface="Arial"/>
              </a:rPr>
              <a:t>World Vision International | SHIELD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76296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-297340" y="2764053"/>
            <a:ext cx="4490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Syrian households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908966" y="2057889"/>
            <a:ext cx="1762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5,090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09825" y="1704735"/>
            <a:ext cx="12378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>
                <a:solidFill>
                  <a:srgbClr val="6B8DC4"/>
                </a:solidFill>
                <a:latin typeface="Calibri" charset="0"/>
              </a:rPr>
              <a:t>101</a:t>
            </a:r>
            <a:endParaRPr lang="en-US" sz="5400" dirty="0">
              <a:solidFill>
                <a:srgbClr val="6B8DC4"/>
              </a:solidFill>
              <a:latin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FIELD WORK (June –July)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METHODOLOGY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624991" y="3843658"/>
            <a:ext cx="4490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Individuals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6750" y="3077063"/>
            <a:ext cx="21130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25,381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49024" y="2153733"/>
            <a:ext cx="2302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 to 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74033" y="1672556"/>
            <a:ext cx="2232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182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27901" y="3342216"/>
            <a:ext cx="1942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weeks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40468" y="4087877"/>
            <a:ext cx="2992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June / July</a:t>
            </a:r>
          </a:p>
          <a:p>
            <a:pPr algn="ctr"/>
            <a:endParaRPr lang="en-US" sz="20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4881" y="1544372"/>
            <a:ext cx="244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COMPLETED VISITS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44631" y="1527228"/>
            <a:ext cx="335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TEAMS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25565" y="1475989"/>
            <a:ext cx="335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ENUMERATORS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12942" y="1475989"/>
            <a:ext cx="248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HOUSEHOLD VISITS PER TEAM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00033" y="4735959"/>
            <a:ext cx="8270299" cy="1926582"/>
            <a:chOff x="1508366" y="4795412"/>
            <a:chExt cx="8270299" cy="192658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66" y="4795412"/>
              <a:ext cx="7747999" cy="182940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078249" y="4906112"/>
              <a:ext cx="7700416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Two-stage cluster approach 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“30 x 7”: 30 clusters (PPS) per district, 7 households per cluster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165 cases per district was required, leading to a target of 4,950 cases nationally.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 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	• 50% estimated prevalence 		• 1.5 design effect 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	• 10% precision 			• 5% margin of error</a:t>
              </a:r>
            </a:p>
            <a:p>
              <a:endParaRPr lang="en-US" sz="1600" dirty="0">
                <a:solidFill>
                  <a:srgbClr val="472D30"/>
                </a:solidFill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1061592" y="5479380"/>
              <a:ext cx="1515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b="1" spc="600" dirty="0">
                  <a:solidFill>
                    <a:srgbClr val="43476B"/>
                  </a:solidFill>
                </a:rPr>
                <a:t>SAMPLE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0112942" y="2848447"/>
            <a:ext cx="963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per day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06219" y="2905742"/>
            <a:ext cx="28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DATA COLLECTION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68757" y="3332108"/>
            <a:ext cx="2302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6054" y="2411220"/>
            <a:ext cx="148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B8DC4"/>
                </a:solidFill>
                <a:cs typeface="Arial"/>
              </a:rPr>
              <a:t>(2 per team)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78" y="1513596"/>
            <a:ext cx="432925" cy="6046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907" y="1463938"/>
            <a:ext cx="641267" cy="708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658" y="1560677"/>
            <a:ext cx="502503" cy="5766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384" y="2922030"/>
            <a:ext cx="527360" cy="691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0577" y="3000960"/>
            <a:ext cx="584322" cy="5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92954" y="3508212"/>
            <a:ext cx="3941355" cy="70999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5389" y="3940170"/>
            <a:ext cx="3077436" cy="70999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71225" y="4444195"/>
            <a:ext cx="2069387" cy="7099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60953" y="3678953"/>
            <a:ext cx="3599871" cy="709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96" y="2992645"/>
            <a:ext cx="10391491" cy="28500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3480761" y="506735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52,500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3853892" y="5011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85,500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31513" y="501117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75,000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604104" y="500515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93,419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245202" y="463651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204,000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585831" y="461084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223,500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6955164" y="463651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199,500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7344784" y="448267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256,365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8968958" y="430265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328,500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336468" y="430265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331,500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9703719" y="437810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300,000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064696" y="432405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314,230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943073" y="479892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133,304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7730731" y="4452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272,092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10450829" y="424590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368,103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08577" y="5940845"/>
            <a:ext cx="118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Non-Permanent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02054" y="5940845"/>
            <a:ext cx="117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012623" y="5940845"/>
            <a:ext cx="869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Residential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83040" y="5940845"/>
            <a:ext cx="735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All Types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044382" y="2309534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179%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745523" y="146336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177%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49365" y="181888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711772" y="442303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274,500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1089314" y="442303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273,000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1448142" y="444055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267,000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1813627" y="444055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264,642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2208639" y="430413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312,798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820" y="1172909"/>
            <a:ext cx="4343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MONTHLY AVERAGE RENT IN LBP BY SHELTER TYPE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2439417" y="2803590"/>
            <a:ext cx="138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863,155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 rot="16200000">
            <a:off x="5137664" y="4281108"/>
            <a:ext cx="14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324,013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957378" y="3121684"/>
            <a:ext cx="130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758,535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10631434" y="2306433"/>
            <a:ext cx="14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1,021,232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309479" y="3298094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143%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10548" y="1567535"/>
            <a:ext cx="328338" cy="27908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14642" y="3017271"/>
            <a:ext cx="328338" cy="2790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67575" y="2035916"/>
            <a:ext cx="328338" cy="27908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967482" y="1159650"/>
            <a:ext cx="328338" cy="27908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858391" y="6387598"/>
            <a:ext cx="6026265" cy="279413"/>
            <a:chOff x="5262724" y="6349107"/>
            <a:chExt cx="6026265" cy="279413"/>
          </a:xfrm>
        </p:grpSpPr>
        <p:sp>
          <p:nvSpPr>
            <p:cNvPr id="73" name="TextBox 72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526442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2017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62724" y="6364773"/>
              <a:ext cx="261333" cy="26133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12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7084" y="4547984"/>
            <a:ext cx="1821228" cy="579914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67336" y="4178652"/>
            <a:ext cx="2505873" cy="5799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32795" y="4616109"/>
            <a:ext cx="1694941" cy="57991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46443" y="3509732"/>
            <a:ext cx="3745867" cy="579914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80604" y="4350286"/>
            <a:ext cx="2187710" cy="5799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61106" y="4178653"/>
            <a:ext cx="2505872" cy="5799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44273" y="3884352"/>
            <a:ext cx="3051433" cy="57991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07347" y="4111413"/>
            <a:ext cx="2630531" cy="57991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53828" y="4030123"/>
            <a:ext cx="2781221" cy="579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2929466"/>
            <a:ext cx="11809790" cy="2804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68163" y="504919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MONTHLY AVERAGE RENT </a:t>
            </a:r>
            <a:r>
              <a:rPr lang="en-US" b="1" spc="600">
                <a:solidFill>
                  <a:srgbClr val="343A65"/>
                </a:solidFill>
              </a:rPr>
              <a:t>IN LBP BY GOVERNORATE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9976" y="585025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56003" y="585025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98770" y="581193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09185" y="585025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02894" y="585025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5642" y="5850251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185254" y="5850251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806326" y="585025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83420" y="585025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8231734" y="6282932"/>
            <a:ext cx="3764323" cy="276999"/>
            <a:chOff x="7524666" y="6364773"/>
            <a:chExt cx="3764323" cy="276999"/>
          </a:xfrm>
        </p:grpSpPr>
        <p:sp>
          <p:nvSpPr>
            <p:cNvPr id="103" name="TextBox 102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 rot="16200000">
            <a:off x="-229395" y="4535461"/>
            <a:ext cx="11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266,254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 rot="16200000">
            <a:off x="17327" y="4535461"/>
            <a:ext cx="11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264,642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82507" y="426891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312,798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873473" y="450538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173,191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 rot="16200000">
            <a:off x="1152032" y="4489053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182,097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1398540" y="448905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209,505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2224655" y="457372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129,985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2484999" y="452291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133,864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2774363" y="448905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168,621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3576246" y="392197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488,335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3823764" y="400664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454,897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085925" y="381005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540,235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917233" y="448905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165,090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173011" y="448905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179,188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5458072" y="43228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238,532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6246361" y="43228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262,625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6499345" y="426891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276,002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6768817" y="426891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317,214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7611174" y="412721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365,262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7882588" y="40955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359,818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8132015" y="40955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402,553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8948293" y="4241354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302,075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9222989" y="426111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288,761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9488460" y="4180445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361,582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10302930" y="434860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283,721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0579434" y="433318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271,869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10844905" y="414077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364,084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327759" y="324297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863,155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1954265" y="4189184"/>
            <a:ext cx="92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516,660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 rot="16200000">
            <a:off x="3027313" y="4055629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412,934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 rot="16200000">
            <a:off x="4359088" y="199652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1,567,870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 rot="16200000">
            <a:off x="5719868" y="355651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690,786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 rot="16200000">
            <a:off x="7070474" y="3125655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932,835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6200000">
            <a:off x="8397772" y="273378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1,156,322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9745763" y="309572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938,422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11095828" y="2994383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1,004,695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37517" y="2828523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87249" y="2672256"/>
            <a:ext cx="225547" cy="191715"/>
          </a:xfrm>
          <a:prstGeom prst="rect">
            <a:avLst/>
          </a:prstGeom>
        </p:spPr>
      </p:pic>
      <p:sp>
        <p:nvSpPr>
          <p:cNvPr id="161" name="Rectangle 160"/>
          <p:cNvSpPr/>
          <p:nvPr/>
        </p:nvSpPr>
        <p:spPr>
          <a:xfrm>
            <a:off x="1973491" y="351606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146</a:t>
            </a:r>
            <a:r>
              <a:rPr lang="en-US" sz="2000" b="1" dirty="0">
                <a:solidFill>
                  <a:srgbClr val="6B8DC4"/>
                </a:solidFill>
                <a:cs typeface="Arial"/>
              </a:rPr>
              <a:t>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3223" y="3359799"/>
            <a:ext cx="225547" cy="191715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3329550" y="3679672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145%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79282" y="3523405"/>
            <a:ext cx="225547" cy="191715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680310" y="1526645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211%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30042" y="1370378"/>
            <a:ext cx="225547" cy="191715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6024015" y="3141367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190%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73747" y="2985100"/>
            <a:ext cx="225547" cy="191715"/>
          </a:xfrm>
          <a:prstGeom prst="rect">
            <a:avLst/>
          </a:prstGeom>
        </p:spPr>
      </p:pic>
      <p:sp>
        <p:nvSpPr>
          <p:cNvPr id="169" name="Rectangle 168"/>
          <p:cNvSpPr/>
          <p:nvPr/>
        </p:nvSpPr>
        <p:spPr>
          <a:xfrm>
            <a:off x="7394315" y="2798835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194%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44047" y="2642568"/>
            <a:ext cx="225547" cy="191715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8727675" y="224245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187%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77407" y="2086189"/>
            <a:ext cx="225547" cy="19171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10126761" y="268383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160%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76493" y="2527569"/>
            <a:ext cx="225547" cy="191715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11366535" y="250588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616267" y="2349619"/>
            <a:ext cx="225547" cy="1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in US$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66322" y="1979850"/>
            <a:ext cx="5173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DISTRICTS WITH MORE THAN 5.5% HAVING A RENTAL AGREEMENT IN US$ 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620939" y="2945224"/>
            <a:ext cx="3473576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Keserwane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(8.6%)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Beirut (7.7%)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West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Bekaa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(5.7%)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Bent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Jbeil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(5.6%)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Minieh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Dennie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and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Zahle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(5.5%)</a:t>
            </a:r>
            <a:endParaRPr lang="en-US" sz="2400" dirty="0">
              <a:solidFill>
                <a:srgbClr val="343A65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331530" y="1979850"/>
            <a:ext cx="5173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DISTRICTS WITH LESS THAN 2.1% HAVING A RENTAL AGREEMENT IN US$ 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6892074" y="2905995"/>
            <a:ext cx="405232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Zgharta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(1.9%)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Batroun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(1.8%)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Jezzine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(1.7%)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Hasbaya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(0.8%)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Sour (0.7%)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Akkar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(0.5%)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Bcharre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, 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Hermel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, El Koura and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Saida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(0%)</a:t>
            </a:r>
            <a:endParaRPr lang="en-US" sz="24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15826" y="1860832"/>
            <a:ext cx="6049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% OF HOUSEHOLDS HAVING THEIR RENT AGREEMENT IN US$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in US$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62" y="3065183"/>
            <a:ext cx="5819710" cy="22433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2307" y="5418242"/>
            <a:ext cx="5692730" cy="461665"/>
            <a:chOff x="3474932" y="5732769"/>
            <a:chExt cx="5692730" cy="461665"/>
          </a:xfrm>
        </p:grpSpPr>
        <p:sp>
          <p:nvSpPr>
            <p:cNvPr id="89" name="TextBox 88"/>
            <p:cNvSpPr txBox="1"/>
            <p:nvPr/>
          </p:nvSpPr>
          <p:spPr>
            <a:xfrm>
              <a:off x="3474932" y="5732769"/>
              <a:ext cx="486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Total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20576" y="5732769"/>
              <a:ext cx="539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343A65"/>
                  </a:solidFill>
                </a:rPr>
                <a:t>Akkar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33287" y="5732769"/>
              <a:ext cx="792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Baalbek-</a:t>
              </a:r>
            </a:p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El </a:t>
              </a:r>
              <a:r>
                <a:rPr lang="en-US" sz="1200" dirty="0" err="1">
                  <a:solidFill>
                    <a:srgbClr val="343A65"/>
                  </a:solidFill>
                </a:rPr>
                <a:t>Hermel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89507" y="5732769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Beirut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015579" y="5732769"/>
              <a:ext cx="560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rgbClr val="343A65"/>
                  </a:solidFill>
                </a:rPr>
                <a:t>Bekaa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37396" y="5732769"/>
              <a:ext cx="84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343A65"/>
                  </a:solidFill>
                </a:rPr>
                <a:t>El </a:t>
              </a:r>
              <a:r>
                <a:rPr lang="en-US" sz="1200" dirty="0" err="1">
                  <a:solidFill>
                    <a:srgbClr val="343A65"/>
                  </a:solidFill>
                </a:rPr>
                <a:t>Nabatieh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97565" y="5732769"/>
              <a:ext cx="762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Mount Lebanon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03647" y="5760256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North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619114" y="5732769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South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472673" y="380120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41516" y="466661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783798" y="38175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465154" y="269585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096625" y="353489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738114" y="410017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05309" y="353489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057910" y="410017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614335" y="4795654"/>
            <a:ext cx="75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0.5%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5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5" y="3594766"/>
            <a:ext cx="3824005" cy="2315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339" y="42274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0546" y="319712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6104" y="3799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5844" y="3799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9451" y="50128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3767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1 month late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2051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 months late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1697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3 months late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5504" y="5974357"/>
            <a:ext cx="93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4 to 6 months late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1283" y="5974357"/>
            <a:ext cx="1113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Late for more than 6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77009" y="1426929"/>
            <a:ext cx="3514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are late in paying rent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96852" y="801867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52%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6853" y="2356792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% OF HOUSEHOLDS WHO ARE LATE IN PAYING RENT</a:t>
            </a:r>
            <a:endParaRPr lang="en-US" b="1" spc="600" dirty="0">
              <a:solidFill>
                <a:srgbClr val="343A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375" y="3556045"/>
            <a:ext cx="5722417" cy="24183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41063" y="606865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86707" y="606865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99418" y="606865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55638" y="606865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1710" y="606865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03527" y="6068650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63696" y="6068650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69778" y="609613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985245" y="606865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1375" y="369522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20810" y="453820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04451" y="42830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44774" y="318671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1710" y="377958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31574" y="343068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78173" y="33713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18374" y="405658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963714" y="359491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92060" y="2356792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PERCENT OF RENT VALUE PAID IN THE PAST MONTH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10927" y="937529"/>
            <a:ext cx="5252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Average Rental Debt: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81225" y="1304619"/>
            <a:ext cx="42607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6B8DC4"/>
                </a:solidFill>
                <a:cs typeface="Arial"/>
              </a:rPr>
              <a:t>2,485,555 LBP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61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2884" y="1554507"/>
            <a:ext cx="1059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Monthly rental costs for all shelter types almost tripled </a:t>
            </a:r>
            <a:r>
              <a:rPr lang="en-US" sz="2400" dirty="0">
                <a:solidFill>
                  <a:srgbClr val="343A65"/>
                </a:solidFill>
              </a:rPr>
              <a:t>reaching an average of LBP 863,155 nationally, up from LBP 312,798 in 2021 or 176% increase.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12883" y="2608979"/>
            <a:ext cx="105900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 </a:t>
            </a:r>
            <a:r>
              <a:rPr lang="en-US" sz="2400" dirty="0">
                <a:solidFill>
                  <a:srgbClr val="343A65"/>
                </a:solidFill>
              </a:rPr>
              <a:t>Increase in rent disparities between districts (and between governorates). The rent average in </a:t>
            </a:r>
            <a:r>
              <a:rPr lang="en-US" sz="2400" dirty="0" err="1">
                <a:solidFill>
                  <a:srgbClr val="343A65"/>
                </a:solidFill>
              </a:rPr>
              <a:t>Akkar</a:t>
            </a:r>
            <a:r>
              <a:rPr lang="en-US" sz="2400" dirty="0">
                <a:solidFill>
                  <a:srgbClr val="343A65"/>
                </a:solidFill>
              </a:rPr>
              <a:t> for example is 412,934 LBP compared to Beirut (1,567,871 LBP) –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almost 1.1 million difference. </a:t>
            </a:r>
            <a:r>
              <a:rPr lang="en-US" sz="2400" dirty="0">
                <a:solidFill>
                  <a:srgbClr val="343A65"/>
                </a:solidFill>
              </a:rPr>
              <a:t>This will lead to very different poverty rates across the regions knowing that we use one SMEB – and poverty is expenditure based !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12883" y="4402114"/>
            <a:ext cx="1059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B8DC4"/>
                </a:solidFill>
                <a:cs typeface="Arial"/>
              </a:rPr>
              <a:t>96% have their value rent set in LBP </a:t>
            </a:r>
            <a:r>
              <a:rPr lang="en-US" sz="2400" dirty="0">
                <a:solidFill>
                  <a:srgbClr val="343A65"/>
                </a:solidFill>
              </a:rPr>
              <a:t>and 4% in USD. We might see more and more rents set in USD in the future (with the fluctuation of the Lira).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12883" y="5456586"/>
            <a:ext cx="105900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Households renting accommodation reported that the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landlords increased twice the rent in the last 12 months.</a:t>
            </a:r>
            <a:r>
              <a:rPr lang="en-US" sz="2400" dirty="0">
                <a:solidFill>
                  <a:srgbClr val="343A65"/>
                </a:solidFill>
              </a:rPr>
              <a:t> The average increase (the last time the landlord increased) was 417,557 LBP.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00" y="706202"/>
            <a:ext cx="736567" cy="7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40" y="3112420"/>
            <a:ext cx="2213731" cy="24904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13" y="3535416"/>
            <a:ext cx="771253" cy="69353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66" y="1996944"/>
            <a:ext cx="767107" cy="68980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333014" y="280623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922715" y="272654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30854" y="42596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70740" y="42596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58762" y="5662866"/>
            <a:ext cx="137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HHs living in overcrowded condition (&lt;4.5m</a:t>
            </a:r>
            <a:r>
              <a:rPr lang="en-US" sz="1200" baseline="30000" dirty="0">
                <a:solidFill>
                  <a:srgbClr val="343A65"/>
                </a:solidFill>
              </a:rPr>
              <a:t>2</a:t>
            </a:r>
            <a:r>
              <a:rPr lang="en-US" sz="1200" dirty="0">
                <a:solidFill>
                  <a:srgbClr val="343A65"/>
                </a:solidFill>
              </a:rPr>
              <a:t>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203345" y="5662866"/>
            <a:ext cx="158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HHs living in shelter that was dangerous, substandard or overcrowded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166" y="3112420"/>
            <a:ext cx="2908215" cy="2490475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5580612" y="2029591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SHELTER CONDITIONS </a:t>
            </a:r>
            <a:r>
              <a:rPr lang="en-US" b="1" spc="600">
                <a:solidFill>
                  <a:srgbClr val="343A65"/>
                </a:solidFill>
              </a:rPr>
              <a:t>BY SHELTER TYPE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52181" y="369751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031121" y="311242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952181" y="52662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031121" y="510293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110430" y="523356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952181" y="48968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031121" y="407497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10430" y="40442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952181" y="450334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031121" y="33997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449837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Residential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545475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661928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Non-Permanent</a:t>
            </a:r>
            <a:endParaRPr lang="en-US" sz="1200" dirty="0">
              <a:solidFill>
                <a:srgbClr val="343A65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4656900" y="6220180"/>
            <a:ext cx="7234977" cy="300445"/>
            <a:chOff x="1042822" y="6083215"/>
            <a:chExt cx="7234977" cy="300445"/>
          </a:xfrm>
        </p:grpSpPr>
        <p:grpSp>
          <p:nvGrpSpPr>
            <p:cNvPr id="139" name="Group 138"/>
            <p:cNvGrpSpPr/>
            <p:nvPr/>
          </p:nvGrpSpPr>
          <p:grpSpPr>
            <a:xfrm>
              <a:off x="1284954" y="6083215"/>
              <a:ext cx="6992845" cy="300445"/>
              <a:chOff x="8275319" y="6165987"/>
              <a:chExt cx="6992845" cy="300445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1439303" y="6173708"/>
                <a:ext cx="2702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Overcrowded with No adverse condition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0183281" y="6181653"/>
                <a:ext cx="962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Substandard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>
                  <a:solidFill>
                    <a:srgbClr val="273B57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4413891" y="6182861"/>
                <a:ext cx="854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Dangerous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275319" y="6189433"/>
                <a:ext cx="1513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No adverse condition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8392394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8502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34" y="2149635"/>
            <a:ext cx="5684099" cy="346689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680270" y="1403754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SHELTER CONDITIONS BY GOVERNORATE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74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20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9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15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7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7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3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19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9616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09616" y="43168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09616" y="35587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09616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7661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61332" y="30140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9283" y="227400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56849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5579" y="246000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72531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08913" y="264966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67492" y="30140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11197" y="26710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98862" y="45015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98862" y="38770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29283" y="524719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29283" y="38837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29283" y="275763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56849" y="524719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56849" y="475639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56849" y="406170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15579" y="53190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15579" y="443103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15579" y="33279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89949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23864" y="51665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76245" y="525632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64741" y="506252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8477" y="45010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5990" y="43870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69920" y="461570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27414" y="41274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688477" y="38443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7527" y="36483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67492" y="406841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35710" y="356010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919080" y="6312503"/>
            <a:ext cx="7234977" cy="300445"/>
            <a:chOff x="1042822" y="6083215"/>
            <a:chExt cx="7234977" cy="300445"/>
          </a:xfrm>
        </p:grpSpPr>
        <p:grpSp>
          <p:nvGrpSpPr>
            <p:cNvPr id="70" name="Group 69"/>
            <p:cNvGrpSpPr/>
            <p:nvPr/>
          </p:nvGrpSpPr>
          <p:grpSpPr>
            <a:xfrm>
              <a:off x="1284954" y="6083215"/>
              <a:ext cx="6992845" cy="300445"/>
              <a:chOff x="8275319" y="6165987"/>
              <a:chExt cx="6992845" cy="30044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1439303" y="6173708"/>
                <a:ext cx="2702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Overcrowded with No adverse condition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183281" y="6181653"/>
                <a:ext cx="962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Substandard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>
                  <a:solidFill>
                    <a:srgbClr val="273B57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4413891" y="6182861"/>
                <a:ext cx="854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Dangerous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8275319" y="6189433"/>
                <a:ext cx="1513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No adverse condition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392394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555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59450" y="23503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07284" y="26472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52855" y="310639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447367" y="342823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32250" y="390027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99996" y="421319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72979" y="252972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Living in tents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2979" y="3210143"/>
            <a:ext cx="137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Paying less than 700,000 </a:t>
            </a:r>
            <a:r>
              <a:rPr lang="en-US" sz="1200">
                <a:solidFill>
                  <a:srgbClr val="343A65"/>
                </a:solidFill>
              </a:rPr>
              <a:t>in rent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60820" y="3936198"/>
            <a:ext cx="178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Main reason for choosing accommodation is family ties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768443" y="2408403"/>
            <a:ext cx="2653706" cy="3038918"/>
            <a:chOff x="8768443" y="2160000"/>
            <a:chExt cx="2653706" cy="30389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0000" y="2160000"/>
              <a:ext cx="2422149" cy="292215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768443" y="4468980"/>
              <a:ext cx="1925147" cy="729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339" y="5274014"/>
            <a:ext cx="211627" cy="21162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925" y="4909735"/>
            <a:ext cx="207739" cy="20773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95740" y="4876332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 headed-household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83865" y="5234234"/>
            <a:ext cx="1846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 headed-household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9692" y="2259565"/>
            <a:ext cx="6446512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Like previous years, there is a high concentration of female-headed households living in tents in Baalbek-El </a:t>
            </a:r>
            <a:r>
              <a:rPr lang="en-US" sz="2000" dirty="0" err="1">
                <a:solidFill>
                  <a:srgbClr val="343A65"/>
                </a:solidFill>
              </a:rPr>
              <a:t>Hermel</a:t>
            </a:r>
            <a:r>
              <a:rPr lang="en-US" sz="2000" dirty="0">
                <a:solidFill>
                  <a:srgbClr val="343A65"/>
                </a:solidFill>
              </a:rPr>
              <a:t> and </a:t>
            </a:r>
            <a:r>
              <a:rPr lang="en-US" sz="2000" dirty="0" err="1">
                <a:solidFill>
                  <a:srgbClr val="343A65"/>
                </a:solidFill>
              </a:rPr>
              <a:t>Bekaa</a:t>
            </a:r>
            <a:r>
              <a:rPr lang="en-US" sz="2000" dirty="0">
                <a:solidFill>
                  <a:srgbClr val="343A65"/>
                </a:solidFill>
              </a:rPr>
              <a:t> governorates.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FHH more often choose to live in their accommodations, including in the ITS because they have family ties in the area.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FHH pay less rent on average than MHH.</a:t>
            </a:r>
          </a:p>
          <a:p>
            <a:pPr marL="342900" indent="-342900">
              <a:spcAft>
                <a:spcPts val="400"/>
              </a:spcAft>
              <a:buFont typeface="Arial" charset="0"/>
              <a:buChar char="•"/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43" y="2350338"/>
            <a:ext cx="442785" cy="3657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06" y="3658660"/>
            <a:ext cx="457331" cy="5187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93" y="4888451"/>
            <a:ext cx="487368" cy="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EVICTION AND MOBILITY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762118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3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DEMOGRAPHICS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844498"/>
            <a:ext cx="4823537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54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32" y="3136722"/>
            <a:ext cx="3380249" cy="22892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62763" y="2600744"/>
            <a:ext cx="576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EVICTION THREATS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EVICTION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71015" y="41952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9337" y="3921381"/>
            <a:ext cx="8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5.4%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24421" y="3075888"/>
            <a:ext cx="8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7.1%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32264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50169" y="566335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15370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22441" y="3198106"/>
            <a:ext cx="52527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Were expected to leave within a month. 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Of them, </a:t>
            </a:r>
            <a:r>
              <a:rPr lang="en-US" sz="2000" dirty="0">
                <a:solidFill>
                  <a:srgbClr val="6B8DC4"/>
                </a:solidFill>
                <a:cs typeface="Arial"/>
              </a:rPr>
              <a:t>14%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 were expected to leave in a week.</a:t>
            </a:r>
          </a:p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97% 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eviction notices were issued by landlord</a:t>
            </a:r>
          </a:p>
          <a:p>
            <a:pPr algn="ctr"/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42577" y="2573044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66%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9307" y="456461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8247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04" y="2606501"/>
            <a:ext cx="640073" cy="640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019" y="1756702"/>
            <a:ext cx="593303" cy="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3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EVICTION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976" y="511546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56003" y="5115465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8770" y="507715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9185" y="5115465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02894" y="5115465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05642" y="5115465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85254" y="5115465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06326" y="51154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83420" y="511546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199239" y="5548146"/>
            <a:ext cx="3764323" cy="276999"/>
            <a:chOff x="7524666" y="6364773"/>
            <a:chExt cx="3764323" cy="276999"/>
          </a:xfrm>
        </p:grpSpPr>
        <p:sp>
          <p:nvSpPr>
            <p:cNvPr id="38" name="TextBox 37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2465614"/>
            <a:ext cx="11767618" cy="261153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580823" y="1817869"/>
            <a:ext cx="7564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EVICTION THREATS BY GOVERNORATE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084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4132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89167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78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4186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02357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2388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07599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06326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769500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52341" y="43327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01719" y="45259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02894" y="45259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071090" y="415664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13230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2489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55058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25420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37190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99843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68811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82925" y="321453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34354" y="39719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49567" y="39719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161808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488505" y="20822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14%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0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4D67F0F-31AB-4BB7-9E3A-AFBE0F035B07}"/>
              </a:ext>
            </a:extLst>
          </p:cNvPr>
          <p:cNvSpPr/>
          <p:nvPr/>
        </p:nvSpPr>
        <p:spPr>
          <a:xfrm>
            <a:off x="500338" y="1598257"/>
            <a:ext cx="49176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WHO MOVED ACCOMMODATION IN THE LAST 12 MONTHS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94" y="2799630"/>
            <a:ext cx="3151136" cy="17564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84995" y="284984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72475" y="284984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</a:t>
            </a:r>
            <a:r>
              <a:rPr lang="en-US" b="1" dirty="0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96459" y="38297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827" y="4537009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41337" y="4551076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26104" y="4537009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42" y="2981115"/>
            <a:ext cx="4545495" cy="160940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363582" y="26643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83585" y="279644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60664" y="26117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98936" y="377624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21136" y="349966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893428" y="35257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20575" y="363132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054293" y="393416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41572" y="4085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33550" y="473154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Rent </a:t>
            </a:r>
            <a:r>
              <a:rPr lang="en-US" sz="1200">
                <a:solidFill>
                  <a:srgbClr val="343A65"/>
                </a:solidFill>
              </a:rPr>
              <a:t>too expensive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23369" y="473154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Eviction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60320" y="4731547"/>
            <a:ext cx="137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Shelter and WASH conditions not acceptable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A4D67F0F-31AB-4BB7-9E3A-AFBE0F035B07}"/>
              </a:ext>
            </a:extLst>
          </p:cNvPr>
          <p:cNvSpPr/>
          <p:nvPr/>
        </p:nvSpPr>
        <p:spPr>
          <a:xfrm>
            <a:off x="6093146" y="1491869"/>
            <a:ext cx="5353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REASONS FOR CHANGING ACCOMMODATION IN THE PAST 12 MONTHS</a:t>
            </a:r>
            <a:r>
              <a:rPr lang="en-US" sz="2000" dirty="0"/>
              <a:t>*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4D67F0F-31AB-4BB7-9E3A-AFBE0F035B07}"/>
              </a:ext>
            </a:extLst>
          </p:cNvPr>
          <p:cNvSpPr/>
          <p:nvPr/>
        </p:nvSpPr>
        <p:spPr>
          <a:xfrm>
            <a:off x="6216489" y="5946988"/>
            <a:ext cx="53538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343A65"/>
                </a:solidFill>
              </a:rPr>
              <a:t>*(percentage out of households who changed accommodation)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MOBILITY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423664" y="5485600"/>
            <a:ext cx="2708726" cy="276999"/>
            <a:chOff x="8580263" y="6364773"/>
            <a:chExt cx="2708726" cy="276999"/>
          </a:xfrm>
        </p:grpSpPr>
        <p:sp>
          <p:nvSpPr>
            <p:cNvPr id="30" name="TextBox 29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2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MOBILITY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DF5CEBC-59BD-49F8-B4CA-1B8CBBE0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60" y="827798"/>
            <a:ext cx="5694508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2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HEALTH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201044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174" y="4361064"/>
            <a:ext cx="1808577" cy="18085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69" y="1560046"/>
            <a:ext cx="1775560" cy="17755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9610" y="3010933"/>
            <a:ext cx="4189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individuals had health problem that required health care in the last 3 month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62263" y="2385871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18%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828675" y="3976119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157537" y="2546047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165558" y="2546048"/>
            <a:ext cx="0" cy="284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157537" y="5401090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972018" y="1768291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972017" y="1978783"/>
            <a:ext cx="134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90%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primary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9610" y="4902460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received the required health care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62263" y="4277398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73%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022562" y="4592022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022562" y="4809128"/>
            <a:ext cx="134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</a:t>
            </a:r>
            <a:r>
              <a:rPr lang="en-US" sz="1600" b="1">
                <a:solidFill>
                  <a:srgbClr val="343A65"/>
                </a:solidFill>
              </a:rPr>
              <a:t>% </a:t>
            </a:r>
            <a:r>
              <a:rPr lang="en-US" sz="1600">
                <a:solidFill>
                  <a:srgbClr val="343A65"/>
                </a:solidFill>
              </a:rPr>
              <a:t>secondary health </a:t>
            </a:r>
            <a:r>
              <a:rPr lang="en-US" sz="1600" dirty="0">
                <a:solidFill>
                  <a:srgbClr val="343A65"/>
                </a:solidFill>
              </a:rPr>
              <a:t>care</a:t>
            </a:r>
            <a:endParaRPr lang="en-GB" sz="1600" dirty="0">
              <a:solidFill>
                <a:srgbClr val="343A65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796465" y="2455568"/>
            <a:ext cx="1058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796465" y="5278979"/>
            <a:ext cx="1058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544" y="1522940"/>
            <a:ext cx="1812664" cy="1812664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9404040" y="1768291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404039" y="1870929"/>
            <a:ext cx="134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75%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received the required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534" y="4361064"/>
            <a:ext cx="1779674" cy="1779674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9404040" y="4577570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9404039" y="4680208"/>
            <a:ext cx="134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60%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received the required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70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5477" y="595909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34590" y="595909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5820" y="591140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27952" y="591587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40979" y="590184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26233" y="5911407"/>
            <a:ext cx="81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72455" y="5930915"/>
            <a:ext cx="76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15053" y="593390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57645" y="594801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51" y="2526196"/>
            <a:ext cx="6428934" cy="328404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55477" y="334542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34590" y="394134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08313" y="212318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29%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78025" y="339519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02524" y="361354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5159" y="350546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56299" y="336711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14132" y="396733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55121" y="3275503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98391" y="1510896"/>
            <a:ext cx="765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600">
                <a:solidFill>
                  <a:srgbClr val="343A65"/>
                </a:solidFill>
              </a:rPr>
              <a:t>INDIVIDUALS WITH HEALTH PROBLEMS AND NEEDED CARE DURING THE LAST 3 MONTHS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00" y="2933985"/>
            <a:ext cx="6416343" cy="26651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180" y="2942921"/>
            <a:ext cx="300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Government health center (PHC)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06452" y="291991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38%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00090" y="2047330"/>
            <a:ext cx="6156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PLACES WHERE HEALTH CARE SERVICES WERE ACCESSED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50693" y="329974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04858" y="368314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7553" y="404520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5606" y="445317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33390" y="4829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2387" y="523680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674" y="3345910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Private clinic and other private </a:t>
            </a:r>
            <a:r>
              <a:rPr lang="en-US" sz="1200">
                <a:solidFill>
                  <a:srgbClr val="343A65"/>
                </a:solidFill>
              </a:rPr>
              <a:t>medical facility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4674" y="3725246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Pharmacy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4674" y="4107362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NGO clinic</a:t>
            </a:r>
            <a:r>
              <a:rPr lang="en-US" sz="1200">
                <a:solidFill>
                  <a:srgbClr val="343A65"/>
                </a:solidFill>
              </a:rPr>
              <a:t>, including UNRWA (PHC)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4674" y="4511858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Government hospital (SHC)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4674" y="4894993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Private hospital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674" y="5291666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910189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HEALTH CARE - HOUSEHOLDS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25778" y="2827701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HHs have at least one member with a health issue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0162" y="2202639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48%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25778" y="4263020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Received the required health care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48431" y="3637958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79%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52" y="2186491"/>
            <a:ext cx="657358" cy="6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26" y="2059804"/>
            <a:ext cx="3679053" cy="17878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36079" y="205980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63%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9241" y="251888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13711" y="296700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45480" y="344582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342" y="2077806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Couldn't afford the cost of the medication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3248" y="2492088"/>
            <a:ext cx="3470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Couldn't afford doctor's visit to obtain prescription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7626" y="2933087"/>
            <a:ext cx="3326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 is not available in the health facility </a:t>
            </a:r>
            <a:r>
              <a:rPr lang="en-US" sz="1200" i="1" dirty="0">
                <a:solidFill>
                  <a:srgbClr val="343A65"/>
                </a:solidFill>
              </a:rPr>
              <a:t>(e.g. hospital, primary health care center)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4883" y="3505509"/>
            <a:ext cx="3182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 is not available in private pharmacy</a:t>
            </a:r>
            <a:endParaRPr lang="en-US" sz="1200" i="1" dirty="0">
              <a:solidFill>
                <a:srgbClr val="343A65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4613" y="1524516"/>
            <a:ext cx="6908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MAIN BARRIERS TO ACCESS MEDICATIONS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77513" y="3663423"/>
            <a:ext cx="4322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have no barrier </a:t>
            </a:r>
            <a:r>
              <a:rPr lang="en-US" sz="2400">
                <a:solidFill>
                  <a:srgbClr val="343A65"/>
                </a:solidFill>
                <a:cs typeface="Arial"/>
              </a:rPr>
              <a:t>to access medication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715008" y="2872269"/>
            <a:ext cx="13821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cs typeface="Arial"/>
              </a:rPr>
              <a:t>11%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23" y="2799993"/>
            <a:ext cx="812884" cy="81288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985" y="4418873"/>
            <a:ext cx="7693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COPING MECHANISMS TO ADDRESS BARRIERS TO ACCESS MEDICATIONS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898" y="5144595"/>
            <a:ext cx="3398337" cy="134559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17094" y="5173239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Switched to substitutes / generics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5587521"/>
            <a:ext cx="3470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Borrowed money to afford medication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4378" y="6110211"/>
            <a:ext cx="33265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Rationed existing medication</a:t>
            </a:r>
            <a:endParaRPr lang="en-US" sz="1200" i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69235" y="516063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39654" y="563272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70066" y="607759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MEDICATION</a:t>
            </a:r>
          </a:p>
        </p:txBody>
      </p:sp>
    </p:spTree>
    <p:extLst>
      <p:ext uri="{BB962C8B-B14F-4D97-AF65-F5344CB8AC3E}">
        <p14:creationId xmlns:p14="http://schemas.microsoft.com/office/powerpoint/2010/main" val="39801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812" y="3828451"/>
            <a:ext cx="2006080" cy="2006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209" y="955565"/>
            <a:ext cx="1964970" cy="19649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43" y="955565"/>
            <a:ext cx="1924016" cy="19240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25" y="3213176"/>
            <a:ext cx="5332493" cy="20213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683" y="3129592"/>
            <a:ext cx="211627" cy="2116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508" y="3123215"/>
            <a:ext cx="207739" cy="20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237" y="807319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HOUSEHOLD COMPOSITION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25705" y="2694913"/>
            <a:ext cx="47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AVERAGE HOUSEHOLD SIZE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4369" y="3135180"/>
            <a:ext cx="6212592" cy="1597578"/>
            <a:chOff x="107052" y="3030788"/>
            <a:chExt cx="6212592" cy="1597578"/>
          </a:xfrm>
        </p:grpSpPr>
        <p:sp>
          <p:nvSpPr>
            <p:cNvPr id="27" name="TextBox 26"/>
            <p:cNvSpPr txBox="1"/>
            <p:nvPr/>
          </p:nvSpPr>
          <p:spPr>
            <a:xfrm>
              <a:off x="107052" y="3030788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5.3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9759" y="3577741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5.1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92680" y="4259034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4.9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09808" y="4259034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4.9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23605" y="3947073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6526" y="3933392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59479" y="3662666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5.1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66698" y="3933392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100862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2021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32049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3476B"/>
                </a:solidFill>
              </a:rPr>
              <a:t>2020</a:t>
            </a:r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63236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3476B"/>
                </a:solidFill>
              </a:rPr>
              <a:t>2019</a:t>
            </a:r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98601" y="5144276"/>
            <a:ext cx="49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33966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03715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8632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11289" y="1667736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Head of </a:t>
            </a:r>
          </a:p>
          <a:p>
            <a:pPr algn="ctr"/>
            <a:r>
              <a:rPr lang="en-US" sz="1400" b="1" dirty="0">
                <a:solidFill>
                  <a:srgbClr val="43476B"/>
                </a:solidFill>
              </a:rPr>
              <a:t>household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29671" y="1648508"/>
            <a:ext cx="133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Sex of individuals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79308" y="4669443"/>
            <a:ext cx="133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Age cohort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35807" y="110429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09334" y="249402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82%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2406" y="18331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87215" y="18419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10416" y="480794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51%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50059" y="463028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74507" y="5973031"/>
            <a:ext cx="772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Above 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896128" y="5973031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Below 18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084323" y="3089812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798209" y="3089812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16551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2022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712635" y="6006850"/>
            <a:ext cx="217562" cy="217562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696196" y="6006850"/>
            <a:ext cx="217562" cy="217562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22" y="1784063"/>
            <a:ext cx="839468" cy="7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5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78109" y="3716848"/>
            <a:ext cx="4504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refugee children under age 2 suffered from at least one disease in the past 2 weeks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(similar to 2020 and 2021)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75216" y="2634893"/>
            <a:ext cx="13213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24%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48" y="2580839"/>
            <a:ext cx="570112" cy="823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93" y="2694415"/>
            <a:ext cx="2680196" cy="26801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339056" y="3167624"/>
            <a:ext cx="1717670" cy="17176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854964" y="438742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21314" y="412826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2106" y="307344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04737" y="23656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791230" y="3377308"/>
            <a:ext cx="1754051" cy="1501907"/>
            <a:chOff x="7524665" y="6364773"/>
            <a:chExt cx="1754051" cy="1501907"/>
          </a:xfrm>
        </p:grpSpPr>
        <p:sp>
          <p:nvSpPr>
            <p:cNvPr id="39" name="TextBox 38"/>
            <p:cNvSpPr txBox="1"/>
            <p:nvPr/>
          </p:nvSpPr>
          <p:spPr>
            <a:xfrm>
              <a:off x="7769905" y="6364773"/>
              <a:ext cx="1508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 didn’t get any doses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85998" y="6757609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1 dose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85998" y="7173645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 doses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24665" y="6773275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24665" y="7173645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85998" y="758968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3 doses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24665" y="7589681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0037" y="1567323"/>
            <a:ext cx="526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NUMBER OF SHOTS FOR COVID 19 VACCINE AMONG REFUGEES*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59790" y="1051203"/>
            <a:ext cx="0" cy="4796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18037" y="5570821"/>
            <a:ext cx="526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343A65"/>
                </a:solidFill>
              </a:rPr>
              <a:t>*Percentages calculated out of the number of individuals that are above 12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572177" y="805910"/>
            <a:ext cx="1036165" cy="10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67986" y="1440487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234" y="1406649"/>
            <a:ext cx="591284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Women were less likely to have had the COVID-19 vaccine. 30% of women compared with 38% of men had at least one shot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However, members of FHH (57%) were far more likely than MHH (46%) to have had at least one dose of the COVID-19 vaccine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23% of women 15-49 had given birth in the past year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Only half (54%) of women had had more than 4 antenatal care visits (WHO recommends 8).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Most (92%) of women had given birth in a health facility, but there was significant governorate variation.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3" r="5173"/>
          <a:stretch/>
        </p:blipFill>
        <p:spPr>
          <a:xfrm>
            <a:off x="6756400" y="2002253"/>
            <a:ext cx="5180787" cy="256925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381441" y="1862728"/>
            <a:ext cx="475320" cy="2847277"/>
            <a:chOff x="6625176" y="1862728"/>
            <a:chExt cx="475320" cy="2847277"/>
          </a:xfrm>
        </p:grpSpPr>
        <p:sp>
          <p:nvSpPr>
            <p:cNvPr id="34" name="Rectangle 33"/>
            <p:cNvSpPr/>
            <p:nvPr/>
          </p:nvSpPr>
          <p:spPr>
            <a:xfrm>
              <a:off x="6805189" y="4433006"/>
              <a:ext cx="2953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96808" y="416987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10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96808" y="3926469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20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96808" y="3649471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30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6808" y="3396202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40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96808" y="3132377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50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96808" y="2875802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60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96808" y="262028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70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96808" y="2369265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343A65"/>
                  </a:solidFill>
                </a:rPr>
                <a:t>80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96808" y="209988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90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25176" y="1862728"/>
              <a:ext cx="475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343A65"/>
                  </a:solidFill>
                </a:rPr>
                <a:t>100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914655" y="1393200"/>
            <a:ext cx="494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>
                <a:solidFill>
                  <a:srgbClr val="343A65"/>
                </a:solidFill>
              </a:rPr>
              <a:t>WHERE DID YOU GIVE BIRTH?</a:t>
            </a:r>
            <a:endParaRPr lang="en-US" b="1" spc="600" dirty="0">
              <a:solidFill>
                <a:srgbClr val="343A65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916548" y="5146804"/>
            <a:ext cx="4738486" cy="1169919"/>
            <a:chOff x="7524666" y="6364773"/>
            <a:chExt cx="4738486" cy="1169919"/>
          </a:xfrm>
        </p:grpSpPr>
        <p:sp>
          <p:nvSpPr>
            <p:cNvPr id="51" name="TextBox 50"/>
            <p:cNvSpPr txBox="1"/>
            <p:nvPr/>
          </p:nvSpPr>
          <p:spPr>
            <a:xfrm>
              <a:off x="7812109" y="6364773"/>
              <a:ext cx="3732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home with non-professional care (traditional midwife)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784618" y="6803400"/>
              <a:ext cx="4478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home with professional care (qualified or trained midwife, doctor)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802003" y="7257693"/>
              <a:ext cx="12893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In a health facility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40670" y="6803400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540670" y="725769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3728" y="1630583"/>
            <a:ext cx="643597" cy="64675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9" y="3991352"/>
            <a:ext cx="334837" cy="483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58" y="2787149"/>
            <a:ext cx="607213" cy="546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9325" y="4763881"/>
            <a:ext cx="406119" cy="686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325" y="5833996"/>
            <a:ext cx="396909" cy="48272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73718" y="4582813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12581" y="4582813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20052" y="4582813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57353" y="4582813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54432" y="4582813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6488" y="4582813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56069" y="4582813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821712" y="461030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476245" y="4582813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906703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EDUCATION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347675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5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173235" y="309895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3366" y="317283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343A65"/>
                </a:solidFill>
              </a:rPr>
              <a:t>Cost of transportation</a:t>
            </a:r>
            <a:endParaRPr lang="en-US" sz="1200" dirty="0">
              <a:solidFill>
                <a:srgbClr val="343A6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9" y="2719853"/>
            <a:ext cx="6252844" cy="23182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04915" y="403439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520" y="417900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4125" y="417900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79870" y="437698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23810" y="2409872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52577" y="2374673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43233" y="246959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40687" y="2951129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53%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09825" y="3943714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3233" y="4002172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17119" y="374520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7835" y="381872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7616" y="5186607"/>
            <a:ext cx="54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3 to 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97677" y="5155044"/>
            <a:ext cx="62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6 to 14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417119" y="5155045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15 to 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612066" y="4207709"/>
            <a:ext cx="750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343A65"/>
                </a:solidFill>
              </a:rPr>
              <a:t>15%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78551" y="3816314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343A65"/>
                </a:solidFill>
              </a:rPr>
              <a:t>27%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03040" y="268998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892391" y="5626044"/>
            <a:ext cx="4855276" cy="279413"/>
            <a:chOff x="6433713" y="6349107"/>
            <a:chExt cx="4855276" cy="279413"/>
          </a:xfrm>
        </p:grpSpPr>
        <p:sp>
          <p:nvSpPr>
            <p:cNvPr id="86" name="TextBox 8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785824" y="1432947"/>
            <a:ext cx="551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ENROLMENT (2018-2020) AND ATTENDANCE (2021-2022) BY AGE GROUP</a:t>
            </a:r>
            <a:endParaRPr lang="en-GB" b="1" spc="600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ATTENDANCE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6644086" y="2221796"/>
            <a:ext cx="551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 smtClean="0">
                <a:solidFill>
                  <a:srgbClr val="343A65"/>
                </a:solidFill>
              </a:rPr>
              <a:t>TOP REASONS FOR NOT ATTENDING (3-17)</a:t>
            </a:r>
            <a:endParaRPr lang="en-GB" b="1" spc="600" dirty="0">
              <a:solidFill>
                <a:srgbClr val="343A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64" y="3145125"/>
            <a:ext cx="2800381" cy="19251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822967" y="35226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56579" y="392301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40084" y="43352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2314" y="47053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</a:t>
            </a:r>
            <a:r>
              <a:rPr lang="en-US" b="1" dirty="0" smtClean="0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44086" y="3499828"/>
            <a:ext cx="178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343A65"/>
                </a:solidFill>
              </a:rPr>
              <a:t>Cost </a:t>
            </a:r>
            <a:r>
              <a:rPr lang="en-US" sz="1200" smtClean="0">
                <a:solidFill>
                  <a:srgbClr val="343A65"/>
                </a:solidFill>
              </a:rPr>
              <a:t>of educational materials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63366" y="393922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mtClean="0">
                <a:solidFill>
                  <a:srgbClr val="343A65"/>
                </a:solidFill>
              </a:rPr>
              <a:t>Due to work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44086" y="4279782"/>
            <a:ext cx="178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343A65"/>
                </a:solidFill>
              </a:rPr>
              <a:t>School or curriculum difficulties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63366" y="4733305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343A65"/>
                </a:solidFill>
              </a:rPr>
              <a:t>Due to marriage</a:t>
            </a:r>
            <a:endParaRPr lang="en-US" sz="12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80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7" y="3170914"/>
            <a:ext cx="11210861" cy="21148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2925365" y="1433753"/>
            <a:ext cx="690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ATTENDANCE (SCHOOL YEAR 2021-2022) BY GOVERNORATE</a:t>
            </a:r>
            <a:endParaRPr lang="en-GB" b="1" spc="600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3262" y="456845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1049702" y="5945152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18 to 24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960677" y="5945152"/>
            <a:ext cx="62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6 to 14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967790" y="5945152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15 to 17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0804463" y="5958404"/>
            <a:ext cx="261333" cy="261333"/>
          </a:xfrm>
          <a:prstGeom prst="rect">
            <a:avLst/>
          </a:prstGeom>
          <a:solidFill>
            <a:srgbClr val="B9D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759373" y="5958404"/>
            <a:ext cx="261333" cy="261333"/>
          </a:xfrm>
          <a:prstGeom prst="rect">
            <a:avLst/>
          </a:prstGeom>
          <a:solidFill>
            <a:srgbClr val="6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731782" y="5958404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7941276" y="5945152"/>
            <a:ext cx="54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3 to 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941" y="531594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59680" y="531594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1718" y="5277632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56454" y="531594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7028" y="531594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9891" y="5315946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78263" y="5315946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17782" y="531594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948375" y="531594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0368" y="319273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2643" y="420067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61771" y="477663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</a:t>
            </a:r>
            <a:r>
              <a:rPr lang="en-US" sz="1400" b="1" dirty="0" smtClean="0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31673" y="447246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16246" y="311568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63%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09485" y="4062154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37891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88818" y="319273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92678" y="482746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</a:t>
            </a:r>
            <a:r>
              <a:rPr lang="en-US" sz="1400" b="1" smtClean="0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88848" y="444524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19%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77208" y="2904702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70%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49443" y="369715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67174" y="350050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50%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935542" y="4328392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5523" y="477280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31880" y="446912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940759" y="293465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68%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19123" y="401358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56455" y="465497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910966" y="4522244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16%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196657" y="3130108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92622" y="420733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707600" y="475302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986528" y="472220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274649" y="473194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9</a:t>
            </a:r>
            <a:r>
              <a:rPr lang="en-US" sz="1400" b="1" smtClean="0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199876" y="450975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483016" y="456590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486813" y="313071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745107" y="310300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63%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037141" y="417814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762105" y="411556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694701" y="5952984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ATTENDANCE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91958" y="456845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88025" y="420067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73079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372752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98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ATTITUDES TOWARDS SCHOOL SAFETY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14476" y="4960492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02289" y="4960492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19358" y="495580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11563" y="4960492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325858" y="4960492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45696" y="4960492"/>
            <a:ext cx="75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</a:t>
            </a:r>
          </a:p>
          <a:p>
            <a:pPr algn="ctr"/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68620" y="49604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Lebanon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355645" y="496049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064922" y="4960492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28" y="2447870"/>
            <a:ext cx="6013742" cy="245204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4512712" y="314693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166344" y="2085046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863602" y="389023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568550" y="264455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260931" y="314693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935392" y="3644490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665445" y="355015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316982" y="2917465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040792" y="339016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19056" y="3782996"/>
            <a:ext cx="3338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think their child’s school is unsafe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23158" y="3073513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000263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1022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ECONOMIC VULNERABILITY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8330062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11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70" y="3140238"/>
            <a:ext cx="2233535" cy="223353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ECONOMIC CAPACITY TO MEET ESSENTIAL NEEDS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6120835" y="1735204"/>
            <a:ext cx="498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EXCLUDING VALUE OF ASSISTANCE AND CREDIT EXPENDITURES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1583553" y="1739237"/>
            <a:ext cx="4404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EXCLUDING VALUE OF ASSISTANCE AND INCLUDING VALUE OF CREDIT EXPENDITURES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7046"/>
          <a:stretch/>
        </p:blipFill>
        <p:spPr>
          <a:xfrm>
            <a:off x="890833" y="3140238"/>
            <a:ext cx="4016405" cy="223353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011750" y="478735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37499" y="32723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86757" y="439064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62778" y="37658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58960" y="5808119"/>
            <a:ext cx="134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% HH Above SMEB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28394" y="5808119"/>
            <a:ext cx="2185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% HH Below SMEB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80694" y="5815951"/>
            <a:ext cx="261333" cy="261333"/>
          </a:xfrm>
          <a:prstGeom prst="rect">
            <a:avLst/>
          </a:prstGeom>
          <a:solidFill>
            <a:srgbClr val="B9D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467061" y="5823785"/>
            <a:ext cx="261333" cy="261333"/>
          </a:xfrm>
          <a:prstGeom prst="rect">
            <a:avLst/>
          </a:prstGeom>
          <a:solidFill>
            <a:srgbClr val="6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3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7461385" y="3928897"/>
            <a:ext cx="3624418" cy="271611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EXPENDITURES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2070735" y="1528835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EXPENDITURES SHARE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47" y="2053166"/>
            <a:ext cx="4932300" cy="46524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4156" y="203623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9933" y="24478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9933" y="28203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5271" y="397971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2046" y="437938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2046" y="47697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7380" y="516628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7380" y="55335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93463" y="59531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3463" y="63095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98329" y="205316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98329" y="2477923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Gas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98329" y="2866530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Rent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98329" y="3291425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Hygiene/NFI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98329" y="3664791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Electricity: Total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98329" y="402587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98329" y="440985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Water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98329" y="480335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Transportation, fuel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98329" y="5209851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Tobacco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98329" y="5588597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Health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98329" y="598835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Communication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98329" y="6372804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665DC93-1372-4BEA-A430-6258FC12C91E}"/>
              </a:ext>
            </a:extLst>
          </p:cNvPr>
          <p:cNvSpPr txBox="1"/>
          <p:nvPr/>
        </p:nvSpPr>
        <p:spPr>
          <a:xfrm>
            <a:off x="7366571" y="596696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Average Expenditures per capita per month  (cash &amp; credit) : </a:t>
            </a:r>
            <a:r>
              <a:rPr lang="en-GB" sz="4400" dirty="0">
                <a:solidFill>
                  <a:srgbClr val="6B8DC4"/>
                </a:solidFill>
                <a:cs typeface="Arial"/>
              </a:rPr>
              <a:t>1,575,613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EE324F-0AD5-429D-B864-138273D6BF18}"/>
              </a:ext>
            </a:extLst>
          </p:cNvPr>
          <p:cNvSpPr txBox="1"/>
          <p:nvPr/>
        </p:nvSpPr>
        <p:spPr>
          <a:xfrm>
            <a:off x="7462291" y="4414369"/>
            <a:ext cx="366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" charset="0"/>
              </a:rPr>
              <a:t>Food </a:t>
            </a:r>
            <a:r>
              <a:rPr lang="en-GB" dirty="0">
                <a:solidFill>
                  <a:schemeClr val="bg1"/>
                </a:solidFill>
                <a:cs typeface="Arial"/>
              </a:rPr>
              <a:t>51%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Rent </a:t>
            </a:r>
            <a:r>
              <a:rPr lang="en-GB" dirty="0">
                <a:solidFill>
                  <a:schemeClr val="bg1"/>
                </a:solidFill>
                <a:cs typeface="Arial"/>
              </a:rPr>
              <a:t>10%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NFI </a:t>
            </a:r>
            <a:r>
              <a:rPr lang="en-GB" dirty="0">
                <a:solidFill>
                  <a:schemeClr val="bg1"/>
                </a:solidFill>
                <a:cs typeface="Arial"/>
              </a:rPr>
              <a:t>10%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Gaz </a:t>
            </a:r>
            <a:r>
              <a:rPr lang="en-GB" dirty="0">
                <a:solidFill>
                  <a:schemeClr val="bg1"/>
                </a:solidFill>
                <a:cs typeface="Arial"/>
              </a:rPr>
              <a:t>2%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Health &amp; Medication </a:t>
            </a:r>
            <a:r>
              <a:rPr lang="en-GB" dirty="0">
                <a:solidFill>
                  <a:schemeClr val="bg1"/>
                </a:solidFill>
                <a:cs typeface="Arial"/>
              </a:rPr>
              <a:t>8%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Electricity </a:t>
            </a:r>
            <a:r>
              <a:rPr lang="en-GB" dirty="0">
                <a:solidFill>
                  <a:schemeClr val="bg1"/>
                </a:solidFill>
                <a:cs typeface="Arial"/>
              </a:rPr>
              <a:t>4%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 (</a:t>
            </a:r>
            <a:r>
              <a:rPr lang="en-GB" dirty="0">
                <a:solidFill>
                  <a:schemeClr val="bg1"/>
                </a:solidFill>
                <a:cs typeface="Arial"/>
              </a:rPr>
              <a:t>3%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Generator</a:t>
            </a:r>
            <a:r>
              <a:rPr lang="en-GB" dirty="0">
                <a:solidFill>
                  <a:schemeClr val="bg1"/>
                </a:solidFill>
              </a:rPr>
              <a:t>),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Communication </a:t>
            </a:r>
            <a:r>
              <a:rPr lang="en-GB" dirty="0">
                <a:solidFill>
                  <a:schemeClr val="bg1"/>
                </a:solidFill>
                <a:cs typeface="Arial"/>
              </a:rPr>
              <a:t>3% 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Average expenditures per capita per month 2021: </a:t>
            </a:r>
            <a:r>
              <a:rPr lang="en-GB" dirty="0">
                <a:solidFill>
                  <a:schemeClr val="bg1"/>
                </a:solidFill>
                <a:cs typeface="Arial"/>
              </a:rPr>
              <a:t>316,129 LBP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328433" y="2145684"/>
            <a:ext cx="375736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Average Expenditure per capita per month cash only: </a:t>
            </a:r>
          </a:p>
          <a:p>
            <a:pPr algn="ctr"/>
            <a:r>
              <a:rPr lang="en-GB" sz="4400" dirty="0">
                <a:solidFill>
                  <a:srgbClr val="6B8DC4"/>
                </a:solidFill>
                <a:cs typeface="Arial"/>
              </a:rPr>
              <a:t>1,179,961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24325" y="3962763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19933" y="32257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19933" y="35982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1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07" y="2216000"/>
            <a:ext cx="4204747" cy="277826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808815" y="1534353"/>
            <a:ext cx="452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EXPENDITURE SHARE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00743" y="748206"/>
            <a:ext cx="293177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48168" y="39313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8168" y="2664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8168" y="230211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48168" y="21035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9330" y="39313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9330" y="29317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79330" y="23635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9330" y="212063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02603" y="41722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02603" y="30335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02603" y="23916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02603" y="21410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42760" y="22184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30204" y="265225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7284" y="35313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2760" y="44543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28385" y="5554893"/>
            <a:ext cx="5607781" cy="302022"/>
            <a:chOff x="3869121" y="5713919"/>
            <a:chExt cx="5607781" cy="302022"/>
          </a:xfrm>
        </p:grpSpPr>
        <p:grpSp>
          <p:nvGrpSpPr>
            <p:cNvPr id="57" name="Group 56"/>
            <p:cNvGrpSpPr/>
            <p:nvPr/>
          </p:nvGrpSpPr>
          <p:grpSpPr>
            <a:xfrm>
              <a:off x="3869121" y="5713919"/>
              <a:ext cx="4077750" cy="276999"/>
              <a:chOff x="6727409" y="6351521"/>
              <a:chExt cx="4077750" cy="27699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972648" y="6351521"/>
                <a:ext cx="8206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&lt;50% Low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203329" y="6351521"/>
                <a:ext cx="1218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50-65% Medium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830212" y="6351521"/>
                <a:ext cx="9749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66-75% High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727409" y="6364773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59381" y="6364773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568879" y="6364773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330947" y="5738942"/>
              <a:ext cx="1145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&gt;75% Very high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01936" y="5726491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8C1239B-681C-4B78-8171-584E33E452CF}"/>
              </a:ext>
            </a:extLst>
          </p:cNvPr>
          <p:cNvSpPr txBox="1"/>
          <p:nvPr/>
        </p:nvSpPr>
        <p:spPr>
          <a:xfrm>
            <a:off x="8499115" y="3282296"/>
            <a:ext cx="269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with Medium to Very high food expenditure share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58690" y="2641591"/>
            <a:ext cx="3900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73%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49" y="2264908"/>
            <a:ext cx="930417" cy="195387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238182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369623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47585" y="5075325"/>
            <a:ext cx="553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085400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A0877ACA-23CE-4D79-BD97-773386E55B21}"/>
              </a:ext>
            </a:extLst>
          </p:cNvPr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90B60C5-82A4-4047-AEB4-6777354AD1B2}"/>
              </a:ext>
            </a:extLst>
          </p:cNvPr>
          <p:cNvSpPr txBox="1"/>
          <p:nvPr/>
        </p:nvSpPr>
        <p:spPr>
          <a:xfrm>
            <a:off x="443023" y="9456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600" dirty="0">
                <a:solidFill>
                  <a:srgbClr val="6FC4BF"/>
                </a:solidFill>
              </a:rPr>
              <a:t>FOOD EXPENDITURES </a:t>
            </a:r>
          </a:p>
        </p:txBody>
      </p:sp>
    </p:spTree>
    <p:extLst>
      <p:ext uri="{BB962C8B-B14F-4D97-AF65-F5344CB8AC3E}">
        <p14:creationId xmlns:p14="http://schemas.microsoft.com/office/powerpoint/2010/main" val="45404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743" y="3000132"/>
            <a:ext cx="2477907" cy="21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237" y="807319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DISABILITY AND SPECIFIC NEEDS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825939" y="4262866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Older person unable to care for self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25939" y="3090684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Pregnant/lactating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25939" y="3661437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Single parent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16610" y="4848432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Older person with children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40190" y="2035671"/>
            <a:ext cx="599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b="1" spc="600">
                <a:solidFill>
                  <a:srgbClr val="43476B"/>
                </a:solidFill>
              </a:rPr>
              <a:t>% OF HOUSEHOLDS WITH AT LEAST ONE MEMBER WITH SPECIFIC </a:t>
            </a:r>
            <a:r>
              <a:rPr lang="en-US" b="1" spc="600" dirty="0">
                <a:solidFill>
                  <a:srgbClr val="43476B"/>
                </a:solidFill>
              </a:rPr>
              <a:t>NEEDS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58" y="2794482"/>
            <a:ext cx="1801199" cy="174694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327478" y="36996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82721" y="25559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30%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67315" y="348342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13%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803491" y="242515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32%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394140" y="4603210"/>
            <a:ext cx="1151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Individuals </a:t>
            </a:r>
            <a:r>
              <a:rPr lang="en-US" sz="1200">
                <a:solidFill>
                  <a:srgbClr val="343A65"/>
                </a:solidFill>
              </a:rPr>
              <a:t>with disability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394296" y="4603210"/>
            <a:ext cx="1151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At least one household member has a disability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476013" y="1989505"/>
            <a:ext cx="21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>
                <a:solidFill>
                  <a:srgbClr val="43476B"/>
                </a:solidFill>
              </a:rPr>
              <a:t>DISABILITY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33780" y="552298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672447" y="5522983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893702" y="552298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632369" y="5522983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8171471" y="4178317"/>
            <a:ext cx="667752" cy="3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190614" y="30001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147981" y="364163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86897" y="48036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8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02" y="2965566"/>
            <a:ext cx="5040903" cy="129015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DEBT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65DC93-1372-4BEA-A430-6258FC12C91E}"/>
              </a:ext>
            </a:extLst>
          </p:cNvPr>
          <p:cNvSpPr txBox="1"/>
          <p:nvPr/>
        </p:nvSpPr>
        <p:spPr>
          <a:xfrm>
            <a:off x="27497" y="1597205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Debt per household (all households) </a:t>
            </a:r>
            <a:r>
              <a:rPr lang="en-GB" sz="4400" dirty="0" smtClean="0">
                <a:solidFill>
                  <a:srgbClr val="6B8DC4"/>
                </a:solidFill>
                <a:cs typeface="Arial"/>
              </a:rPr>
              <a:t>10,864,266</a:t>
            </a:r>
            <a:endParaRPr lang="en-GB" sz="4400" dirty="0">
              <a:solidFill>
                <a:srgbClr val="6B8DC4"/>
              </a:solidFill>
              <a:cs typeface="Arial"/>
            </a:endParaRP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665DC93-1372-4BEA-A430-6258FC12C91E}"/>
              </a:ext>
            </a:extLst>
          </p:cNvPr>
          <p:cNvSpPr txBox="1"/>
          <p:nvPr/>
        </p:nvSpPr>
        <p:spPr>
          <a:xfrm>
            <a:off x="3425780" y="1549998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Debt per household (only households within debt) </a:t>
            </a:r>
            <a:r>
              <a:rPr lang="en-GB" sz="4400" dirty="0" smtClean="0">
                <a:solidFill>
                  <a:srgbClr val="6B8DC4"/>
                </a:solidFill>
                <a:cs typeface="Arial"/>
              </a:rPr>
              <a:t>11,610,661</a:t>
            </a:r>
            <a:endParaRPr lang="en-GB" sz="4400" dirty="0">
              <a:solidFill>
                <a:srgbClr val="6B8DC4"/>
              </a:solidFill>
              <a:cs typeface="Arial"/>
            </a:endParaRP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7132856" y="811028"/>
            <a:ext cx="4346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 smtClean="0">
                <a:solidFill>
                  <a:srgbClr val="343A65"/>
                </a:solidFill>
              </a:rPr>
              <a:t>DEBT </a:t>
            </a:r>
            <a:r>
              <a:rPr lang="en-US" b="1" spc="600" dirty="0">
                <a:solidFill>
                  <a:srgbClr val="343A65"/>
                </a:solidFill>
              </a:rPr>
              <a:t>PER HOUSEHOLD (ONLY HOUSEHOLDS </a:t>
            </a:r>
            <a:r>
              <a:rPr lang="en-US" b="1" spc="600">
                <a:solidFill>
                  <a:srgbClr val="343A65"/>
                </a:solidFill>
              </a:rPr>
              <a:t>WITHIN </a:t>
            </a:r>
            <a:r>
              <a:rPr lang="en-US" b="1" spc="600" smtClean="0">
                <a:solidFill>
                  <a:srgbClr val="343A65"/>
                </a:solidFill>
              </a:rPr>
              <a:t>DEBT) </a:t>
            </a:r>
            <a:r>
              <a:rPr lang="en-US" b="1" spc="600" dirty="0">
                <a:solidFill>
                  <a:srgbClr val="343A65"/>
                </a:solidFill>
              </a:rPr>
              <a:t>LBP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4393" y="4244934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71432" y="4220913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7652" y="4220913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53724" y="4220913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541" y="4220913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5710" y="4220913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41792" y="424840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257259" y="4220913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632611" y="2126318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343A65"/>
                </a:solidFill>
              </a:rPr>
              <a:t>18,688,167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354146" y="3062549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43A65"/>
                </a:solidFill>
              </a:rPr>
              <a:t>5,545,433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546751" y="2390753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15,167,174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7015144" y="2621982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343A65"/>
                </a:solidFill>
              </a:rPr>
              <a:t>11,683,969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296649" y="2590010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43A65"/>
                </a:solidFill>
              </a:rPr>
              <a:t>12,017,608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931146" y="2586524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343A65"/>
                </a:solidFill>
              </a:rPr>
              <a:t>11,880,040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0217848" y="2888764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43A65"/>
                </a:solidFill>
              </a:rPr>
              <a:t>8,050,150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0835315" y="2771396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9,569,191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28" y="3969293"/>
            <a:ext cx="2622570" cy="26225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1177349" y="3394644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DEBT CATEGORIES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09271" y="40054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32169" y="52805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7967" y="57208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1494" y="459735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9618" y="41055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853816" y="4290177"/>
            <a:ext cx="2166924" cy="2097915"/>
            <a:chOff x="7037035" y="4621255"/>
            <a:chExt cx="2166924" cy="2097915"/>
          </a:xfrm>
        </p:grpSpPr>
        <p:sp>
          <p:nvSpPr>
            <p:cNvPr id="41" name="TextBox 40"/>
            <p:cNvSpPr txBox="1"/>
            <p:nvPr/>
          </p:nvSpPr>
          <p:spPr>
            <a:xfrm>
              <a:off x="7304529" y="6442171"/>
              <a:ext cx="1561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More than 20 millions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88435" y="5984836"/>
              <a:ext cx="1915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Between 10 and 20 millions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87144" y="5527501"/>
              <a:ext cx="18369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Between 5 and 10 millions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02144" y="5065338"/>
              <a:ext cx="1404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Less than 5 millions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40811" y="6457837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3196" y="5998088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43196" y="554075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0811" y="507859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8368" y="4621255"/>
              <a:ext cx="688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 debt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7035" y="4634507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7114340" y="4880162"/>
            <a:ext cx="4527614" cy="1798711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EE324F-0AD5-429D-B864-138273D6BF18}"/>
              </a:ext>
            </a:extLst>
          </p:cNvPr>
          <p:cNvSpPr txBox="1"/>
          <p:nvPr/>
        </p:nvSpPr>
        <p:spPr>
          <a:xfrm>
            <a:off x="6856008" y="5357503"/>
            <a:ext cx="4785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" charset="0"/>
              </a:rPr>
              <a:t>- 8% of HHs had no debts</a:t>
            </a:r>
          </a:p>
          <a:p>
            <a:pPr marL="342900" indent="-34290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Average debt: 3,430,208 LBP (HHs with debt)</a:t>
            </a:r>
          </a:p>
          <a:p>
            <a:pPr marL="342900" indent="-34290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Beirut had the highest average of debt followed by El Nabatiyeh and Mount Lebanon</a:t>
            </a:r>
            <a:endParaRPr lang="en-GB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726" y="5003578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708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REASONS AND SOURCES OF DEBT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1133876" y="1576407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REASONS FOR DEBT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72700" y="5109429"/>
            <a:ext cx="7989852" cy="1450455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FEE324F-0AD5-429D-B864-138273D6BF18}"/>
              </a:ext>
            </a:extLst>
          </p:cNvPr>
          <p:cNvSpPr txBox="1"/>
          <p:nvPr/>
        </p:nvSpPr>
        <p:spPr>
          <a:xfrm>
            <a:off x="2261266" y="5726791"/>
            <a:ext cx="800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</a:rPr>
              <a:t>Reasons for borrowing: Food 93%, Rent 49% and medicine 31%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Source of borrowing: Friends in Lebanon 80%, Supermarket 50%, Landlord 17%</a:t>
            </a:r>
            <a:endParaRPr lang="en-GB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3165" y="5244878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6923376" y="1611512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SOURCE OF BORROWING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2216911"/>
            <a:ext cx="4827553" cy="211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00" y="2426370"/>
            <a:ext cx="3647868" cy="19048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24336" y="18402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18973" y="28694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34981" y="31564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42062" y="31564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52540" y="340379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17157" y="36763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3230" y="375717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00672" y="38191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4340" y="20381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7534" y="279168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25387" y="35948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916457" y="38602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561577" y="392657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190124" y="39762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4617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49254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34981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Medicine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77991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Essential non-food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17223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Health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91822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Instant formula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82812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Debt repay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9167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Water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03554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Friends in Lebanon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51072" y="4397142"/>
            <a:ext cx="99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Super-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market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255193" y="4397142"/>
            <a:ext cx="9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Landlord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1480" y="4397142"/>
            <a:ext cx="9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Pharmacy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611577" y="4397142"/>
            <a:ext cx="8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Friends not in Lebanon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190124" y="4397142"/>
            <a:ext cx="80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Shawish</a:t>
            </a:r>
          </a:p>
        </p:txBody>
      </p:sp>
    </p:spTree>
    <p:extLst>
      <p:ext uri="{BB962C8B-B14F-4D97-AF65-F5344CB8AC3E}">
        <p14:creationId xmlns:p14="http://schemas.microsoft.com/office/powerpoint/2010/main" val="1394981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FOOD CONSUMPTION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7443" y="3844498"/>
            <a:ext cx="6585857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56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93" y="2311926"/>
            <a:ext cx="2052004" cy="2052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94" y="2336430"/>
            <a:ext cx="2060180" cy="2030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22" y="2309395"/>
            <a:ext cx="2060180" cy="203079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425657" y="251674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16102" y="251674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33431" y="264182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96423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50972" y="1693379"/>
            <a:ext cx="4930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CONSUMPTION GROUPS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500743" y="756522"/>
            <a:ext cx="4045857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2"/>
            <a:ext cx="528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CONSUMPTION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40760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31359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99381" y="3504524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97237" y="3140127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76193" y="3319858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6374" y="3243801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70627" y="3605731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02906" y="2954730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43%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658426" y="5038670"/>
            <a:ext cx="3183415" cy="276999"/>
            <a:chOff x="7524666" y="6351521"/>
            <a:chExt cx="3183415" cy="276999"/>
          </a:xfrm>
        </p:grpSpPr>
        <p:sp>
          <p:nvSpPr>
            <p:cNvPr id="59" name="TextBox 58"/>
            <p:cNvSpPr txBox="1"/>
            <p:nvPr/>
          </p:nvSpPr>
          <p:spPr>
            <a:xfrm>
              <a:off x="7769905" y="6351521"/>
              <a:ext cx="478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Poor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43565" y="6351521"/>
              <a:ext cx="838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Borderline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830212" y="6351521"/>
              <a:ext cx="877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Acceptable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99617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8832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8917" y="2823588"/>
            <a:ext cx="2817728" cy="217102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016813" y="1619107"/>
            <a:ext cx="4183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FOOD CONSUMPTION SCORE NUTRITION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500743" y="756522"/>
            <a:ext cx="407895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CONSUMPTION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03082" y="5551287"/>
            <a:ext cx="4594843" cy="302022"/>
            <a:chOff x="5101093" y="5713919"/>
            <a:chExt cx="4594843" cy="302022"/>
          </a:xfrm>
        </p:grpSpPr>
        <p:grpSp>
          <p:nvGrpSpPr>
            <p:cNvPr id="57" name="Group 56"/>
            <p:cNvGrpSpPr/>
            <p:nvPr/>
          </p:nvGrpSpPr>
          <p:grpSpPr>
            <a:xfrm>
              <a:off x="5101093" y="5713919"/>
              <a:ext cx="3275959" cy="276999"/>
              <a:chOff x="7959381" y="6351521"/>
              <a:chExt cx="3275959" cy="27699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203329" y="6351521"/>
                <a:ext cx="12409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Never consumed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830212" y="6351521"/>
                <a:ext cx="14051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1 to 5 times a week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59381" y="6364773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568879" y="6364773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713679" y="5738942"/>
              <a:ext cx="982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least daily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484668" y="5726491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8C1239B-681C-4B78-8171-584E33E452CF}"/>
              </a:ext>
            </a:extLst>
          </p:cNvPr>
          <p:cNvSpPr txBox="1"/>
          <p:nvPr/>
        </p:nvSpPr>
        <p:spPr>
          <a:xfrm>
            <a:off x="7674113" y="3379794"/>
            <a:ext cx="2762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36% </a:t>
            </a:r>
            <a:r>
              <a:rPr lang="en-US" dirty="0">
                <a:solidFill>
                  <a:schemeClr val="bg1"/>
                </a:solidFill>
                <a:latin typeface="Calibri" charset="0"/>
              </a:rPr>
              <a:t>of HH consumed Vitamin A on a daily basis</a:t>
            </a:r>
          </a:p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44% </a:t>
            </a:r>
            <a:r>
              <a:rPr lang="en-US" dirty="0">
                <a:solidFill>
                  <a:schemeClr val="bg1"/>
                </a:solidFill>
                <a:latin typeface="Calibri" charset="0"/>
              </a:rPr>
              <a:t>consumed proteins on a daily basis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77446" y="2917692"/>
            <a:ext cx="390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Arial"/>
              </a:rPr>
              <a:t>In 2021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751021" y="5093663"/>
            <a:ext cx="828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Protein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61765" y="5093663"/>
            <a:ext cx="503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iron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698235" y="5093663"/>
            <a:ext cx="1218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Vitamin 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22" y="2689832"/>
            <a:ext cx="4765333" cy="231288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46128" y="411010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3429" y="268741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71508" y="386302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74740" y="443645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8044" y="2738143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83466" y="3525176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72488" y="2330211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49799" y="370984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82269" y="464583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0%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29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COPING STRATEGIES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614631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69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539958" y="1360998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FOOD-BASED COPING STRATEGIES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26" y="2415953"/>
            <a:ext cx="9228748" cy="2732735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7283751" y="6130877"/>
            <a:ext cx="3764323" cy="276999"/>
            <a:chOff x="7524666" y="6351521"/>
            <a:chExt cx="3764323" cy="276999"/>
          </a:xfrm>
        </p:grpSpPr>
        <p:sp>
          <p:nvSpPr>
            <p:cNvPr id="113" name="TextBox 112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575278" y="5207712"/>
            <a:ext cx="176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Relied on less preferred, less expensive food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499581" y="5183107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Borrowed food or relied on help from friends or relatives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588528" y="5207712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the number of meals eaten per day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677476" y="519162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portion size of meals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211919" y="5176619"/>
            <a:ext cx="18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Restrict consumption by adults in order to young-small children to eat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409280" y="23157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784836" y="23157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144065" y="218997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234356" y="307718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634240" y="294516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7921" y="277589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298629" y="312660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698513" y="29573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034123" y="287532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62303" y="363566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545084" y="3535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927865" y="359805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082151" y="37001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493786" y="387404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891393" y="394261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522075" y="2057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07804" y="267262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43531" y="281416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354333" y="33562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236437" y="35845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036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4" y="2260870"/>
            <a:ext cx="5804069" cy="28320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14284" y="1568916"/>
            <a:ext cx="49163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8DC4"/>
                </a:solidFill>
                <a:cs typeface="Arial"/>
              </a:rPr>
              <a:t>Stress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Purchase food on credit, Sell domestic assets, Spend savings, HH has debts.</a:t>
            </a:r>
          </a:p>
          <a:p>
            <a:endParaRPr lang="en-US" sz="2000" dirty="0">
              <a:solidFill>
                <a:srgbClr val="472D30"/>
              </a:solidFill>
              <a:cs typeface="Arial"/>
            </a:endParaRPr>
          </a:p>
          <a:p>
            <a:r>
              <a:rPr lang="en-US" sz="2000" dirty="0">
                <a:solidFill>
                  <a:srgbClr val="6B8DC4"/>
                </a:solidFill>
                <a:cs typeface="Arial"/>
              </a:rPr>
              <a:t>Crisis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Withdraw children from school, Sell productive assets, Marriage of children under 18, Reduce non-food (education and health) essential expenses.</a:t>
            </a:r>
          </a:p>
          <a:p>
            <a:pPr algn="ctr"/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dirty="0">
                <a:solidFill>
                  <a:srgbClr val="6B8DC4"/>
                </a:solidFill>
                <a:cs typeface="Arial"/>
              </a:rPr>
              <a:t>Emergency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Send HH member to beg, Involve school children in income generation, Accept high risk or illegal jobs, Sell house or land in Syria.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022" y="46486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393" y="463483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852" y="46015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6664" y="33031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1390" y="289699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1436" y="317132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65836" y="193864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0375" y="235986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4718" y="218397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4915" y="42186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69142" y="427353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9710" y="440631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743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HH not adopting coping strategies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3385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Stress coping strategies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7430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Crisis coping strategies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02702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Emergency coping strategies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0336" y="468401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77429" y="335445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86831" y="199958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29707" y="41143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877429" y="5934563"/>
            <a:ext cx="3764323" cy="276999"/>
            <a:chOff x="7524666" y="6351521"/>
            <a:chExt cx="3764323" cy="276999"/>
          </a:xfrm>
        </p:grpSpPr>
        <p:sp>
          <p:nvSpPr>
            <p:cNvPr id="50" name="TextBox 49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36828" y="1195543"/>
            <a:ext cx="557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SUMMARY OF ASSET DEPLETION COPING STRATEGIES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98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9" y="2389412"/>
            <a:ext cx="11057467" cy="2487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2742313" y="1564220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LIVELIHOOD-BASED COPING STRATEGIES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3730" y="4960376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education expenditure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24550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health expenditure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4978" y="4960376"/>
            <a:ext cx="145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Bought food on credit or borrowed money to purchase food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0009" y="4970134"/>
            <a:ext cx="1598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Sold household goods (radio, furniture, television, jewelry, etc.</a:t>
            </a:r>
            <a:r>
              <a:rPr lang="mr-IN" sz="1200" dirty="0">
                <a:solidFill>
                  <a:srgbClr val="343A65"/>
                </a:solidFill>
              </a:rPr>
              <a:t>…</a:t>
            </a:r>
            <a:r>
              <a:rPr lang="en-US" sz="1200" dirty="0">
                <a:solidFill>
                  <a:srgbClr val="343A65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3360" y="4970134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Spent savings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034406" y="5998683"/>
            <a:ext cx="3764323" cy="276999"/>
            <a:chOff x="7524666" y="6351521"/>
            <a:chExt cx="3764323" cy="276999"/>
          </a:xfrm>
        </p:grpSpPr>
        <p:sp>
          <p:nvSpPr>
            <p:cNvPr id="67" name="TextBox 6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8" name="Straight Connector 77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8545" y="24610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61328" y="263391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04111" y="247500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57064" y="30766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36871" y="32305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82811" y="308163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54% 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701397" y="374401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232807" y="37905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66266" y="404904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56582" y="380929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38378" y="39607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84998" y="38141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05696" y="365292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59445" y="39607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46245" y="393264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41607" y="233338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83803" y="291882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60% 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70725" y="377876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08985" y="380681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234320" y="378811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13284" y="42123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0202" y="42123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0461" y="436625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55712" y="44222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963" y="208163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38619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480450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46503" y="437334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02276" y="430768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84015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61137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Withdrew children from school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42863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Moved to a cheaper rental place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57789" y="4970134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Sold productive assets or means of transportation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726" y="4960376"/>
            <a:ext cx="10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expenditures on food</a:t>
            </a:r>
          </a:p>
        </p:txBody>
      </p:sp>
    </p:spTree>
    <p:extLst>
      <p:ext uri="{BB962C8B-B14F-4D97-AF65-F5344CB8AC3E}">
        <p14:creationId xmlns:p14="http://schemas.microsoft.com/office/powerpoint/2010/main" val="935935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FOOD SECURITY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4831499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2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91228" y="1642475"/>
            <a:ext cx="4074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No gender difference in disability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1228" y="2630643"/>
            <a:ext cx="4074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Women (and </a:t>
            </a:r>
            <a:r>
              <a:rPr lang="en-US" sz="2400" dirty="0" err="1">
                <a:solidFill>
                  <a:srgbClr val="343A65"/>
                </a:solidFill>
                <a:latin typeface="Calibri" charset="0"/>
              </a:rPr>
              <a:t>FHoH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) are more often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widowed, divorced or separated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than men and MHH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91226" y="4043600"/>
            <a:ext cx="3948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FHH more often are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single parents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and include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older people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1225" y="5436160"/>
            <a:ext cx="4117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43A65"/>
                </a:solidFill>
                <a:latin typeface="Calibri" charset="0"/>
              </a:rPr>
              <a:t>FHoH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 (41%) are far more often illiterate 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than </a:t>
            </a:r>
            <a:r>
              <a:rPr lang="en-US" sz="2400" dirty="0" err="1">
                <a:solidFill>
                  <a:srgbClr val="343A65"/>
                </a:solidFill>
                <a:latin typeface="Calibri" charset="0"/>
              </a:rPr>
              <a:t>MHoH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(21%)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6582" y="1788016"/>
            <a:ext cx="414645" cy="555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9" y="2779153"/>
            <a:ext cx="596798" cy="481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9" y="4161650"/>
            <a:ext cx="274480" cy="604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5" y="5568507"/>
            <a:ext cx="481733" cy="376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23" y="2208296"/>
            <a:ext cx="3541630" cy="354102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677013" y="1254922"/>
            <a:ext cx="4368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MARITAL STATUS OF </a:t>
            </a:r>
            <a:r>
              <a:rPr lang="en-US" b="1" spc="600" dirty="0" err="1">
                <a:solidFill>
                  <a:srgbClr val="43476B"/>
                </a:solidFill>
              </a:rPr>
              <a:t>FHoH</a:t>
            </a:r>
            <a:r>
              <a:rPr lang="en-US" b="1" spc="600" dirty="0">
                <a:solidFill>
                  <a:srgbClr val="43476B"/>
                </a:solidFill>
              </a:rPr>
              <a:t> </a:t>
            </a:r>
            <a:r>
              <a:rPr lang="en-US" b="1" spc="600" dirty="0" smtClean="0">
                <a:solidFill>
                  <a:srgbClr val="43476B"/>
                </a:solidFill>
              </a:rPr>
              <a:t>AND </a:t>
            </a:r>
            <a:r>
              <a:rPr lang="en-US" b="1" spc="600" dirty="0" err="1">
                <a:solidFill>
                  <a:srgbClr val="43476B"/>
                </a:solidFill>
              </a:rPr>
              <a:t>MHoH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497053" y="2280222"/>
            <a:ext cx="145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not married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97053" y="2838919"/>
            <a:ext cx="145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widowed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50729" y="3313156"/>
            <a:ext cx="190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divorced/separated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61547" y="3724988"/>
            <a:ext cx="2792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is outside the family home  but within the country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0268" y="4315309"/>
            <a:ext cx="309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travelled to another country other than their country of origin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07775" y="4825642"/>
            <a:ext cx="2546578" cy="47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travelled back to their country of origin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28411" y="5409450"/>
            <a:ext cx="322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HoH’s</a:t>
            </a:r>
            <a:r>
              <a:rPr lang="en-US" sz="1200" dirty="0">
                <a:solidFill>
                  <a:srgbClr val="43476B"/>
                </a:solidFill>
              </a:rPr>
              <a:t> spouse is present in household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638" y="5919723"/>
            <a:ext cx="211627" cy="21162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463" y="5913346"/>
            <a:ext cx="207739" cy="20773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269278" y="587994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983164" y="5879943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57102" y="2135009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56815" y="233755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052621" y="2651435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15592" y="2863017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21602" y="3177507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36495" y="338446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78065" y="369714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15592" y="389673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15592" y="445044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37196" y="4227698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27064" y="474405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36495" y="4961995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821602" y="525201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66093" y="5468713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1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64258" y="1806981"/>
            <a:ext cx="7559225" cy="3661495"/>
            <a:chOff x="2164258" y="1806981"/>
            <a:chExt cx="7559225" cy="3661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9541" y="1806981"/>
              <a:ext cx="773942" cy="36485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r="13622"/>
            <a:stretch/>
          </p:blipFill>
          <p:spPr>
            <a:xfrm>
              <a:off x="2164258" y="1811089"/>
              <a:ext cx="6545028" cy="3657387"/>
            </a:xfrm>
            <a:prstGeom prst="rect">
              <a:avLst/>
            </a:prstGeom>
          </p:spPr>
        </p:pic>
      </p:grpSp>
      <p:cxnSp>
        <p:nvCxnSpPr>
          <p:cNvPr id="41" name="Straight Connector 40"/>
          <p:cNvCxnSpPr/>
          <p:nvPr/>
        </p:nvCxnSpPr>
        <p:spPr>
          <a:xfrm flipV="1">
            <a:off x="500743" y="748206"/>
            <a:ext cx="2903639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SECURITY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0226" y="1210074"/>
            <a:ext cx="804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INSECURITY TRENDS (2016-2022)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79410" y="1757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68702" y="29786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43927" y="45125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43927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94117" y="17858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94117" y="29374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03893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13498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97000" y="184766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97000" y="303054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88373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97000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29846" y="181108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29846" y="31220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04949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29846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71319" y="17518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71319" y="27249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46.7%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671319" y="43762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45.5%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671319" y="50342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804165" y="50418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4165" y="429946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46.1%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04165" y="273703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47.4%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04165" y="171402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45638" y="51666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917061" y="39011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60.8%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899719" y="22927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32.7%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945638" y="17871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0.9%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285427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2016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430871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2017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02052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636526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830896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944084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057272" y="5579924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07388" y="5958887"/>
            <a:ext cx="7334042" cy="331223"/>
            <a:chOff x="1042822" y="6083215"/>
            <a:chExt cx="7334042" cy="331223"/>
          </a:xfrm>
        </p:grpSpPr>
        <p:grpSp>
          <p:nvGrpSpPr>
            <p:cNvPr id="29" name="Group 28"/>
            <p:cNvGrpSpPr/>
            <p:nvPr/>
          </p:nvGrpSpPr>
          <p:grpSpPr>
            <a:xfrm>
              <a:off x="1284954" y="6083215"/>
              <a:ext cx="7091910" cy="331223"/>
              <a:chOff x="8275319" y="6165987"/>
              <a:chExt cx="7091910" cy="33122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2305938" y="6206366"/>
                <a:ext cx="1754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Marginally Food Insecure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183281" y="6181653"/>
                <a:ext cx="1820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Moderately Food Insecure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dirty="0">
                  <a:solidFill>
                    <a:srgbClr val="273B57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4413891" y="6215519"/>
                <a:ext cx="9533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Food Secure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275319" y="6189433"/>
                <a:ext cx="1711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343A65"/>
                    </a:solidFill>
                  </a:rPr>
                  <a:t>Severely</a:t>
                </a:r>
                <a:r>
                  <a:rPr lang="en-US" sz="1200" dirty="0">
                    <a:solidFill>
                      <a:srgbClr val="343A65"/>
                    </a:solidFill>
                  </a:rPr>
                  <a:t> Food Insecure</a:t>
                </a: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9259029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68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1022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LIVELIHOODS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3959540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87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61" y="2034763"/>
            <a:ext cx="5959678" cy="278847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EMPLOYMENT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26463" y="28484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00712" y="30187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19920" y="39643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67032" y="33881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62026" y="39833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6161" y="329101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581913" y="1338943"/>
            <a:ext cx="498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ACTIVITY STATUS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84321" y="49980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05613" y="49980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4279" y="31116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61022" y="30727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45%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939984" y="5743997"/>
            <a:ext cx="4470915" cy="279504"/>
            <a:chOff x="4385050" y="5924278"/>
            <a:chExt cx="4470915" cy="279504"/>
          </a:xfrm>
        </p:grpSpPr>
        <p:sp>
          <p:nvSpPr>
            <p:cNvPr id="28" name="TextBox 27"/>
            <p:cNvSpPr txBox="1"/>
            <p:nvPr/>
          </p:nvSpPr>
          <p:spPr>
            <a:xfrm>
              <a:off x="4646383" y="5926783"/>
              <a:ext cx="394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Employed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43822" y="5926692"/>
              <a:ext cx="9851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Unemployed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1099" y="5924278"/>
              <a:ext cx="1384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Outside labor force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85050" y="5942449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99874" y="5939944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9766" y="593753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3685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1145265" y="1352764"/>
            <a:ext cx="58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ACTIVITY STATUS BY GENDER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2" y="2191057"/>
            <a:ext cx="2682680" cy="268267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EMPLOYMENT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0856" y="498486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92876" y="35451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64730" y="43336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5713" y="5743997"/>
            <a:ext cx="4470915" cy="279504"/>
            <a:chOff x="4385050" y="5924278"/>
            <a:chExt cx="4470915" cy="279504"/>
          </a:xfrm>
        </p:grpSpPr>
        <p:sp>
          <p:nvSpPr>
            <p:cNvPr id="45" name="TextBox 44"/>
            <p:cNvSpPr txBox="1"/>
            <p:nvPr/>
          </p:nvSpPr>
          <p:spPr>
            <a:xfrm>
              <a:off x="4646383" y="5926783"/>
              <a:ext cx="394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Employed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43822" y="5926692"/>
              <a:ext cx="9851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Unemployed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71099" y="5924278"/>
              <a:ext cx="1384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Outside labor force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385050" y="5942449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99874" y="5939944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09766" y="593753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80772" y="379458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34646" y="28846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226169" y="2347870"/>
            <a:ext cx="2950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male in the labor force are unemployed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24511" y="1744418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23%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187" y="28484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5644" y="39643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9864" y="4998037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Female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07" y="2195351"/>
            <a:ext cx="2421760" cy="2586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97831" y="26265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20233" y="29083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52845" y="408979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12245" y="20876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26169" y="4084251"/>
            <a:ext cx="2950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female in the labor force are unemployed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24511" y="3480799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1596118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20" y="3145255"/>
            <a:ext cx="3996324" cy="168171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INCOME AND EMPLOYMENT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72864" y="3048392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1,708,258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98" y="4026405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517,564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237" y="4277041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262,333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2943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2491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3453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720064" y="1929144"/>
            <a:ext cx="498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TOTAL INCOME (FROM EMPLOYMENT) OF ALL THE HOUSEHOLD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E03513-0579-400A-AB58-72AE43389ED6}"/>
              </a:ext>
            </a:extLst>
          </p:cNvPr>
          <p:cNvSpPr txBox="1"/>
          <p:nvPr/>
        </p:nvSpPr>
        <p:spPr>
          <a:xfrm>
            <a:off x="7071383" y="1906089"/>
            <a:ext cx="39963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TOTAL INCOME (FROM EMPLOYMENT)WITH AT LEAST ONE WORKING MEMBER:</a:t>
            </a:r>
          </a:p>
          <a:p>
            <a:pPr algn="ctr"/>
            <a:endParaRPr lang="en-US" b="1" spc="600" dirty="0">
              <a:solidFill>
                <a:srgbClr val="343A65"/>
              </a:solidFill>
            </a:endParaRPr>
          </a:p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2,286,916 LBP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489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2759844" y="1684910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SOURCES OF INCOME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82" y="2402239"/>
            <a:ext cx="8317378" cy="226544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033668" y="4829028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E-cards used in WFP Food Shops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56421" y="4829029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Credit / debts (informal shops, friends, hosts)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92637" y="4829028"/>
            <a:ext cx="145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ATM cards used in ATM machines from UN or humanitarian organizations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67909" y="4829029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Construction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77771" y="4829029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Agriculture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5602" y="245209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70083" y="269030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40760" y="268590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03375" y="296925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32860" y="378506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97341" y="313853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46769" y="330755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15390" y="357450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801167" y="37789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61523" y="36903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91016" y="36903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728" y="373585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29252" y="331714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44648" y="268113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65636" y="209426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46503" y="262137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27390" y="262137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56899" y="35672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066496" y="35672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853794" y="378064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882198" y="5766064"/>
            <a:ext cx="3764323" cy="276999"/>
            <a:chOff x="7524666" y="6351521"/>
            <a:chExt cx="3764323" cy="276999"/>
          </a:xfrm>
        </p:grpSpPr>
        <p:sp>
          <p:nvSpPr>
            <p:cNvPr id="67" name="TextBox 6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INCOME AND EMPLOYMENT</a:t>
            </a:r>
          </a:p>
        </p:txBody>
      </p:sp>
    </p:spTree>
    <p:extLst>
      <p:ext uri="{BB962C8B-B14F-4D97-AF65-F5344CB8AC3E}">
        <p14:creationId xmlns:p14="http://schemas.microsoft.com/office/powerpoint/2010/main" val="1723165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WASH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161929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17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DRINKING WATER SOURCES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911840" y="2167828"/>
            <a:ext cx="454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ACCESS TO IMPROVED DRINKING WATER SOURCE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6478293" y="2125129"/>
            <a:ext cx="517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THE WATER SOURCE AVAILABLE WHEN NEEDED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00" y="3243753"/>
            <a:ext cx="2733516" cy="2050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62774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8021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98888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8327" y="437052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0701" y="358307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17904" y="3776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845" y="3329955"/>
            <a:ext cx="2695891" cy="20631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016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7263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91308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7471" y="441702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4261" y="402299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2039" y="34379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89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62" y="3256510"/>
            <a:ext cx="5148497" cy="241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94" y="3270572"/>
            <a:ext cx="5151407" cy="238156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200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% OF HOUSHOLDS WHO REPORTED INSUFFICIENT WATER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887900" y="2167392"/>
            <a:ext cx="45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 smtClean="0">
                <a:solidFill>
                  <a:srgbClr val="343A65"/>
                </a:solidFill>
              </a:rPr>
              <a:t>DRINKING WATER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322049" y="2125803"/>
            <a:ext cx="517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 smtClean="0">
                <a:solidFill>
                  <a:srgbClr val="343A65"/>
                </a:solidFill>
              </a:rPr>
              <a:t>WATER FOR OTHER HOUSEHOLD PURPOSES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1228" y="58319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0091" y="58319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6837" y="58319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2573" y="58319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09652" y="58319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09418" y="58319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8999" y="58319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18497" y="5859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03755" y="58319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2131" y="3585221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5878" y="293315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58%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91290" y="298743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57%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49727" y="344061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5055" y="3542409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3451" y="368189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39%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4771" y="374235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6124" y="386120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343A65"/>
                </a:solidFill>
              </a:rPr>
              <a:t>35%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06946" y="386120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35%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91585" y="58319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30448" y="58319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07194" y="58319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02930" y="58319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0009" y="58319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99775" y="58319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29356" y="58319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294999" y="5859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94112" y="58319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062488" y="338556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137721" y="291979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03153" y="3118955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55%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07758" y="324666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52%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006486" y="355574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560343" y="355600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87800" y="3550359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83998" y="3729386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40%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29946" y="3847650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DRINKING WATER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591" y="3103030"/>
            <a:ext cx="2712841" cy="2076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43255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18235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83400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1189" y="32730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65538" y="296478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36906" y="44192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83148" y="3849874"/>
            <a:ext cx="4584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Bottled mineral water remains to be the highest drinking water source that households rely 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40" y="2813164"/>
            <a:ext cx="360898" cy="9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PROTECTION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844498"/>
            <a:ext cx="376421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7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57" y="3499844"/>
            <a:ext cx="3358335" cy="22289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211863" y="2366661"/>
            <a:ext cx="528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ACCESS TO AN IMPROVED SANITATION FACILITY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284" y="375023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2162" y="415319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3538" y="444505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9665" y="4088791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39207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3329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0583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5139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44" y="1459724"/>
            <a:ext cx="622187" cy="814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298" y="3068664"/>
            <a:ext cx="5151075" cy="24478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45298" y="56795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84161" y="56795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91632" y="56795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28933" y="56795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26012" y="56795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98068" y="56795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27649" y="56795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093292" y="57070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747825" y="56795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6016248" y="1459724"/>
            <a:ext cx="528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ACCESS TO AN IMPROVED SANITATION FACILITY BY GOVERNORATE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16201" y="285656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47260" y="280999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5360" y="277961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11444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48402" y="311195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15524" y="272533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18370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958681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63568" y="272533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97%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75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675721" y="1643969"/>
            <a:ext cx="528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TYPES OF SANITATION FACILITIES BY SHELTER TYPE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7" y="2730239"/>
            <a:ext cx="11170601" cy="21081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9585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95945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4774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31134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0495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9131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2712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01348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1624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42459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Non-Permanent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20289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33794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Residential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00743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26294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26158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434959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2560" y="29141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92426" y="28210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44928" y="241930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7615" y="24833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31417" y="306709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03289" y="294204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66507" y="42536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409961" y="37842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1739" y="40610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5599" y="40997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9585" y="42846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8016" y="459592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20895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262907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66878" y="459592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29738" y="439554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393627" y="43842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75721" y="448694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727371" y="431734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51510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10644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35514" y="400957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12103" y="41946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30887" y="450031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16024" y="40997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91310" y="42851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02332" y="44951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388465" y="32580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727120" y="380897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19030" y="450031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707259" y="340821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982484" y="413665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66452" y="5991895"/>
            <a:ext cx="11346467" cy="461665"/>
            <a:chOff x="-23240" y="6274031"/>
            <a:chExt cx="11346467" cy="461665"/>
          </a:xfrm>
        </p:grpSpPr>
        <p:sp>
          <p:nvSpPr>
            <p:cNvPr id="84" name="TextBox 83"/>
            <p:cNvSpPr txBox="1"/>
            <p:nvPr/>
          </p:nvSpPr>
          <p:spPr>
            <a:xfrm>
              <a:off x="7374978" y="6274031"/>
              <a:ext cx="3948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Other (Open hole, Pit VIP toilet, Bucket toilet, Plastic bag, Hanging toilet/latrine, Open defecation)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28998" y="6351521"/>
              <a:ext cx="2307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Traditional/Pit latrine with no slab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67971" y="6351521"/>
              <a:ext cx="2530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Improved pit latrine with cement slab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129740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85050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306638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38093" y="6351521"/>
              <a:ext cx="1432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Flush toilet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23240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22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9" y="2789695"/>
            <a:ext cx="2500070" cy="209141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16319" y="4969007"/>
            <a:ext cx="137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Households sharing toilets with other households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219655" y="4969007"/>
            <a:ext cx="153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Households members with access to a sanitation facility adjusted for disability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39" y="2993853"/>
            <a:ext cx="6985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72" y="1675776"/>
            <a:ext cx="495300" cy="6604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960211" y="5949008"/>
            <a:ext cx="2708726" cy="276999"/>
            <a:chOff x="8580263" y="6351521"/>
            <a:chExt cx="2708726" cy="276999"/>
          </a:xfrm>
        </p:grpSpPr>
        <p:sp>
          <p:nvSpPr>
            <p:cNvPr id="95" name="TextBox 94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808682" y="410631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204159" y="373331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10160" y="25242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12942" y="265529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985122" y="243772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017" y="2776274"/>
            <a:ext cx="7231189" cy="2104831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448619" y="5291844"/>
            <a:ext cx="25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improved sanitation facility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955947" y="5284580"/>
            <a:ext cx="25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basic sanitation facility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646420" y="5292034"/>
            <a:ext cx="238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disability-adjusted sanitation facilities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778354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002722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608994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312288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536656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142928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9924008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1148376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9754648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208727" y="27088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520968" y="251679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824769" y="279461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035706" y="315186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772802" y="296547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062977" y="275921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356665" y="301011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94752" y="345767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328175" y="274309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46420" y="253961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924008" y="26807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150217" y="347312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81994" y="25945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980042" y="329293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0572885" y="255084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759582" y="244061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032650" y="274570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280650" y="290217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8292201" y="316880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549603" y="333955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786083" y="37261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0884656" y="246849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1100387" y="27133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425831" y="27133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5381162" y="1816069"/>
            <a:ext cx="528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USE OF SANITATION FACILITIES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6613671" y="6010246"/>
            <a:ext cx="5367015" cy="276999"/>
            <a:chOff x="4088401" y="6351521"/>
            <a:chExt cx="5367015" cy="276999"/>
          </a:xfrm>
        </p:grpSpPr>
        <p:sp>
          <p:nvSpPr>
            <p:cNvPr id="155" name="TextBox 154"/>
            <p:cNvSpPr txBox="1"/>
            <p:nvPr/>
          </p:nvSpPr>
          <p:spPr>
            <a:xfrm>
              <a:off x="4333640" y="6351521"/>
              <a:ext cx="486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Total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294953" y="6351521"/>
              <a:ext cx="869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Residential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590740" y="6351521"/>
              <a:ext cx="117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Non-Residential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088401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051005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329407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268681" y="6351521"/>
              <a:ext cx="1186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Non-Permanent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007348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872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SOLID WASTE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7" y="2851688"/>
            <a:ext cx="11343732" cy="219446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4957" y="511546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02498" y="5115465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076260" y="507715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691" y="5115465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87396" y="5115465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97155" y="5115465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061269" y="5115465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66840" y="51154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012940" y="511546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8588" y="278237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76025" y="30529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77884" y="291191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36218" y="28206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60923" y="24823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62782" y="27146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70219" y="291323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241592" y="285168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30412" y="26515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0941" y="29143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35283" y="28993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23297" y="31197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94018" y="27929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55680" y="28993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08323" y="28206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515632" y="28822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0518" y="302199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128872" y="28220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650418" y="1727442"/>
            <a:ext cx="592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WITH SUFFICIENT BINS FOR DISPOING SOLID WASTE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10103966" y="5596571"/>
            <a:ext cx="1720110" cy="276999"/>
            <a:chOff x="9568879" y="6364773"/>
            <a:chExt cx="1720110" cy="276999"/>
          </a:xfrm>
        </p:grpSpPr>
        <p:sp>
          <p:nvSpPr>
            <p:cNvPr id="147" name="TextBox 146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7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32" y="2074866"/>
            <a:ext cx="5041900" cy="3306682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SOLID WASTE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E67197F-585A-4729-8FF4-58C6F250C0EA}"/>
              </a:ext>
            </a:extLst>
          </p:cNvPr>
          <p:cNvSpPr txBox="1"/>
          <p:nvPr/>
        </p:nvSpPr>
        <p:spPr>
          <a:xfrm>
            <a:off x="3446272" y="1427803"/>
            <a:ext cx="592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 WASTE MANAGEMENT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8945881" y="5066014"/>
            <a:ext cx="1720110" cy="276999"/>
            <a:chOff x="9568879" y="6364773"/>
            <a:chExt cx="1720110" cy="276999"/>
          </a:xfrm>
        </p:grpSpPr>
        <p:sp>
          <p:nvSpPr>
            <p:cNvPr id="147" name="TextBox 146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81185" y="2145692"/>
            <a:ext cx="298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collected by municipality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5690" y="3931577"/>
            <a:ext cx="298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collected by NGO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4458" y="3326795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not collected by the municipality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4458" y="2724566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Rubbish pit/heap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4458" y="5058146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Burning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4458" y="4536359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Thrown in open field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34632" y="2241163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61067" y="3389653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797123" y="5694146"/>
            <a:ext cx="46614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343A65"/>
                </a:solidFill>
              </a:rPr>
              <a:t>Reasons with 0% include: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Dumpsters/barrels collected by private collector (paid by Household)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Thrown in river, sea or water stream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Other</a:t>
            </a: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343A65"/>
              </a:solidFill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343A65"/>
              </a:solidFill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61067" y="393157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1067" y="4536359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61067" y="508230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0.5%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61067" y="4323085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52796" y="257971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452796" y="2818455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175640" y="1971772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90%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61067" y="4865960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28968" y="317175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766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ENERGY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28926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1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33" y="3231183"/>
            <a:ext cx="8949411" cy="181863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39629" y="1846111"/>
            <a:ext cx="756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AVERAGE HOURS (PER DAY) OF ELECTRICITY  POWER-CUT (OUTAGE) BY GOVERNORATE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159792" y="5217458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151335" y="5217458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019786" y="521277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182988" y="521745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161865" y="521745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139266" y="5217458"/>
            <a:ext cx="75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Nabatieh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207409" y="5217458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Lebanon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230723" y="5217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1235653" y="5217458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62819" y="32727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70494" y="28710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87559" y="30493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16983" y="31735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29058" y="34728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61391" y="356435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465519" y="32727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487723" y="315870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09927" y="353093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OUTAGE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2325" y="3782175"/>
            <a:ext cx="2339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live in the dark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-630663" y="3115783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12%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7" y="2400273"/>
            <a:ext cx="469900" cy="69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84633" y="40406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6822" y="422338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1484" y="4035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04536" y="390026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36859" y="394378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68353" y="41446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48098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29019" y="34728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80662" y="440148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75885" y="453083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29922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68135" y="43086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31952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11490" y="394378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74330" y="38421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2646" y="38421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967667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77794" y="440148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301859" y="5832668"/>
            <a:ext cx="2708726" cy="276999"/>
            <a:chOff x="8580263" y="6351521"/>
            <a:chExt cx="2708726" cy="276999"/>
          </a:xfrm>
        </p:grpSpPr>
        <p:sp>
          <p:nvSpPr>
            <p:cNvPr id="49" name="TextBox 48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970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7" y="3987617"/>
            <a:ext cx="11415445" cy="175161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05048" y="3338519"/>
            <a:ext cx="720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43476B"/>
                </a:solidFill>
              </a:rPr>
              <a:t>ACCESS TO ELECTRICITY PER GOVERNORATE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3312" y="381249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5312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9312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7244" y="399650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9011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19175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2514" y="37769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18828" y="378021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83598" y="397930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63256" y="393249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91963" y="3914910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43303" y="378845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94643" y="386569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33427" y="37769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82674" y="377107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12241" y="3748541"/>
            <a:ext cx="568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88863" y="3729319"/>
            <a:ext cx="568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30103" y="377848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08836" y="383140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73109" y="378803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16033" y="379861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71763" y="3824987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73964" y="3836457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518011" y="381744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64557" y="390576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304095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886567" y="37692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059564" y="4158325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83781" y="386569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81226" y="403853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931852" y="394293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215381" y="413386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581661" y="37692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871373" y="400306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236882" y="381744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1569912" y="384441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9976" y="585025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856003" y="585025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998770" y="581193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09185" y="585025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802894" y="585025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5642" y="5850251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185254" y="5850251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806326" y="585025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1183420" y="585025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231734" y="6282932"/>
            <a:ext cx="3764323" cy="276999"/>
            <a:chOff x="7524666" y="6364773"/>
            <a:chExt cx="3764323" cy="276999"/>
          </a:xfrm>
        </p:grpSpPr>
        <p:sp>
          <p:nvSpPr>
            <p:cNvPr id="133" name="TextBox 132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3"/>
          <a:srcRect b="13594"/>
          <a:stretch/>
        </p:blipFill>
        <p:spPr>
          <a:xfrm>
            <a:off x="4584467" y="1562528"/>
            <a:ext cx="2997200" cy="1393643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4377452" y="172922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318173" y="172922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339503" y="16712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356863" y="238826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966537" y="1330153"/>
            <a:ext cx="4283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43476B"/>
                </a:solidFill>
              </a:rPr>
              <a:t>ACCESS TO ELECTRICITY*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7905440" y="2572650"/>
            <a:ext cx="3750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*Access is defined by having a connection to the grid, to a diesel generator, or to any renewable electricity source. Even if the access is limited (ex: 1 hour)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343880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23605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339504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298667" y="2964917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ACCESS TO ELECTRICITY</a:t>
            </a:r>
          </a:p>
        </p:txBody>
      </p:sp>
    </p:spTree>
    <p:extLst>
      <p:ext uri="{BB962C8B-B14F-4D97-AF65-F5344CB8AC3E}">
        <p14:creationId xmlns:p14="http://schemas.microsoft.com/office/powerpoint/2010/main" val="83948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09" y="3112286"/>
            <a:ext cx="2581732" cy="1182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1" y="2667609"/>
            <a:ext cx="5934739" cy="23202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D6A8362-847F-4F81-8A6B-DCBA8577B80D}"/>
              </a:ext>
            </a:extLst>
          </p:cNvPr>
          <p:cNvSpPr/>
          <p:nvPr/>
        </p:nvSpPr>
        <p:spPr>
          <a:xfrm>
            <a:off x="1459653" y="1661649"/>
            <a:ext cx="433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HOURS OF ELECTRICITY PER DAY BY SOURCE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3237" y="5110223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82028" y="5108900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85971" y="5108900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Outage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88237" y="26184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3490" y="29450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00669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05922" y="417295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33395" y="26184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927179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74515" y="229827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70124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2406" y="417295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08622" y="38225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04795" y="320863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53474" y="229827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11705" y="27603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22293" y="5108900"/>
            <a:ext cx="14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2829969" y="5691558"/>
            <a:ext cx="3764323" cy="276999"/>
            <a:chOff x="7524666" y="6351521"/>
            <a:chExt cx="3764323" cy="276999"/>
          </a:xfrm>
        </p:grpSpPr>
        <p:sp>
          <p:nvSpPr>
            <p:cNvPr id="109" name="TextBox 108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9279411" y="30898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886596" y="349209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175916" y="3918634"/>
            <a:ext cx="71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82956" y="30657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662547" y="34952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233630" y="39352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7486962" y="4635399"/>
            <a:ext cx="4003166" cy="296396"/>
            <a:chOff x="7565855" y="6714708"/>
            <a:chExt cx="4003166" cy="296396"/>
          </a:xfrm>
        </p:grpSpPr>
        <p:sp>
          <p:nvSpPr>
            <p:cNvPr id="131" name="TextBox 130"/>
            <p:cNvSpPr txBox="1"/>
            <p:nvPr/>
          </p:nvSpPr>
          <p:spPr>
            <a:xfrm>
              <a:off x="9700176" y="6714708"/>
              <a:ext cx="1868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Hours of electricity per day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456228" y="6727960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565855" y="6749771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809803" y="6734105"/>
              <a:ext cx="1485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Sources of electricity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324565" y="3143557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333251" y="3126936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318396" y="3545579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947859" y="3550918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906109" y="3902207"/>
            <a:ext cx="141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  <a:p>
            <a:pPr algn="r"/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BD6A8362-847F-4F81-8A6B-DCBA8577B80D}"/>
              </a:ext>
            </a:extLst>
          </p:cNvPr>
          <p:cNvSpPr/>
          <p:nvPr/>
        </p:nvSpPr>
        <p:spPr>
          <a:xfrm>
            <a:off x="7014533" y="2107591"/>
            <a:ext cx="433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ACCESS TO ELECTRICITY BY SOURCE AND HOUR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ACCESS TO ELECTRICITY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0758069" y="3902207"/>
            <a:ext cx="141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  <a:p>
            <a:endParaRPr lang="en-US" sz="1200" dirty="0">
              <a:solidFill>
                <a:srgbClr val="434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8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8" y="2510246"/>
            <a:ext cx="11401211" cy="2902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101" y="1576689"/>
            <a:ext cx="88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INDIVIDUALS ABOVE 15 YEARS OLD HOLDING LEGAL RESIDENCY PERMITS </a:t>
            </a:r>
            <a:r>
              <a:rPr lang="mr-IN" b="1" spc="600" dirty="0">
                <a:solidFill>
                  <a:srgbClr val="43476B"/>
                </a:solidFill>
              </a:rPr>
              <a:t>–</a:t>
            </a:r>
            <a:r>
              <a:rPr lang="en-US" b="1" spc="600" dirty="0">
                <a:solidFill>
                  <a:srgbClr val="43476B"/>
                </a:solidFill>
              </a:rPr>
              <a:t> </a:t>
            </a:r>
            <a:r>
              <a:rPr lang="en-US" spc="600" dirty="0">
                <a:solidFill>
                  <a:srgbClr val="43476B"/>
                </a:solidFill>
              </a:rPr>
              <a:t>BY GOVERNORATE</a:t>
            </a:r>
            <a:endParaRPr lang="en-GB" spc="600" dirty="0">
              <a:solidFill>
                <a:srgbClr val="43476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891" y="372489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97" y="39849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278" y="408606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20%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2628" y="440929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3171" y="448730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4230" y="459776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11%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82638" y="313855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25166" y="435489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6041" y="441103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86757" y="319466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25593" y="334864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96046" y="403034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21%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67408" y="425934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10015" y="420565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1917" y="420565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65189" y="260713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48%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9755" y="308479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15088" y="319152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66576" y="376253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104903" y="398779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3996" y="426899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55477" y="39849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344771" y="3984949"/>
            <a:ext cx="911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86315" y="3942957"/>
            <a:ext cx="911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477101" y="228672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54%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97995" y="309603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884406" y="282298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43%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8521" y="432085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35289" y="469609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06281" y="463476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10%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61730" y="386873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13582" y="448089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14861" y="365023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12044" y="426194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07360" y="448089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124468" y="325437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36%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1378" y="5491840"/>
            <a:ext cx="71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National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10177" y="549184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35200" y="544719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13961" y="549184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30359" y="549184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91662" y="5491840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160266" y="5491840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21497" y="549184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71619" y="549184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8236" y="827798"/>
            <a:ext cx="950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STATUS </a:t>
            </a:r>
            <a:r>
              <a:rPr lang="mr-IN" sz="2400" b="1" spc="600" dirty="0">
                <a:solidFill>
                  <a:srgbClr val="6FC4BF"/>
                </a:solidFill>
              </a:rPr>
              <a:t>–</a:t>
            </a:r>
            <a:r>
              <a:rPr lang="en-US" sz="2400" b="1" spc="600" dirty="0">
                <a:solidFill>
                  <a:srgbClr val="6FC4BF"/>
                </a:solidFill>
              </a:rPr>
              <a:t> INDIVIDUAL LEVEL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34776" y="469801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179095" y="447048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40776" y="425391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27325" y="45107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846805" y="384929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471606" y="368971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704065" y="382106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037497" y="451829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330648" y="394323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029380" y="5908855"/>
            <a:ext cx="4855276" cy="292665"/>
            <a:chOff x="6433713" y="6349107"/>
            <a:chExt cx="4855276" cy="292665"/>
          </a:xfrm>
        </p:grpSpPr>
        <p:sp>
          <p:nvSpPr>
            <p:cNvPr id="76" name="TextBox 7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62545" y="130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0093" y="3633519"/>
            <a:ext cx="1264870" cy="2234981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749"/>
      </p:ext>
    </p:extLst>
  </p:cSld>
  <p:clrMapOvr>
    <a:masterClrMapping/>
  </p:clrMapOvr>
</p:sld>
</file>

<file path=ppt/theme/theme1.xml><?xml version="1.0" encoding="utf-8"?>
<a:theme xmlns:a="http://schemas.openxmlformats.org/drawingml/2006/main" name="t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y" id="{C4079758-D8CE-46A3-B2A8-AEB0CE77ABD2}" vid="{616F0B23-BA4C-4487-B0F3-729AFA026E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A2A02DA2A36F2B45845290C365216BDB" ma:contentTypeVersion="35" ma:contentTypeDescription="" ma:contentTypeScope="" ma:versionID="a833b44ffac83acf5b9f5362e7f09417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4e1380c1-250c-4f9c-a873-352d3795492e" xmlns:ns5="f8f7d7ea-f8cd-4ada-ab45-5436440bf351" xmlns:ns6="http://schemas.microsoft.com/sharepoint/v4" targetNamespace="http://schemas.microsoft.com/office/2006/metadata/properties" ma:root="true" ma:fieldsID="f96fa1bf378dbe3da6b1726946bcb5d1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4e1380c1-250c-4f9c-a873-352d3795492e"/>
    <xsd:import namespace="f8f7d7ea-f8cd-4ada-ab45-5436440bf351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Reference" minOccurs="0"/>
                <xsd:element ref="ns5:Year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OCR" minOccurs="0"/>
                <xsd:element ref="ns5:MediaServiceAutoKeyPoints" minOccurs="0"/>
                <xsd:element ref="ns5:MediaServiceKeyPoints" minOccurs="0"/>
                <xsd:element ref="ns5:MediaServiceGenerationTime" minOccurs="0"/>
                <xsd:element ref="ns5:MediaServiceEventHashCode" minOccurs="0"/>
                <xsd:element ref="ns6:IconOverlay" minOccurs="0"/>
                <xsd:element ref="ns1:_vti_ItemHoldRecordStatus" minOccurs="0"/>
                <xsd:element ref="ns1:_vti_ItemDeclaredRecord" minOccurs="0"/>
                <xsd:element ref="ns4:TaxKeywordTaxHTField" minOccurs="0"/>
                <xsd:element ref="ns4:SemaphoreItemMetadata" minOccurs="0"/>
                <xsd:element ref="ns5:MediaLengthInSeconds" minOccurs="0"/>
                <xsd:element ref="ns5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  <xsd:element name="_vti_ItemDeclaredRecord" ma:index="45" nillable="true" ma:displayName="Declared Record" ma:hidden="true" ma:internalName="_vti_ItemDeclaredRecord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28;#Lebanon-2490|9edb7c65-e5d5-4e49-90eb-6706d834a52d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1d73b639-99aa-4324-95e7-a74481752e6f}" ma:internalName="TaxCatchAllLabel" ma:readOnly="true" ma:showField="CatchAllDataLabel" ma:web="4e1380c1-250c-4f9c-a873-352d379549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1d73b639-99aa-4324-95e7-a74481752e6f}" ma:internalName="TaxCatchAll" ma:showField="CatchAllData" ma:web="4e1380c1-250c-4f9c-a873-352d379549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380c1-250c-4f9c-a873-352d3795492e" elementFormDefault="qualified">
    <xsd:import namespace="http://schemas.microsoft.com/office/2006/documentManagement/types"/>
    <xsd:import namespace="http://schemas.microsoft.com/office/infopath/2007/PartnerControls"/>
    <xsd:element name="SharedWithUsers" ma:index="3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6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7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7d7ea-f8cd-4ada-ab45-5436440bf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Reference" ma:index="33" nillable="true" ma:displayName="Reference" ma:internalName="Reference">
      <xsd:simpleType>
        <xsd:restriction base="dms:Text">
          <xsd:maxLength value="255"/>
        </xsd:restriction>
      </xsd:simpleType>
    </xsd:element>
    <xsd:element name="Year" ma:index="34" nillable="true" ma:displayName="Year" ma:format="Dropdown" ma:internalName="Year" ma:percentage="FALSE">
      <xsd:simpleType>
        <xsd:restriction base="dms:Number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4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8f7d7ea-f8cd-4ada-ab45-5436440bf351">
      <Terms xmlns="http://schemas.microsoft.com/office/infopath/2007/PartnerControls"/>
    </lcf76f155ced4ddcb4097134ff3c332f>
    <TaxCatchAl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Lebanon-2490</TermName>
          <TermId xmlns="http://schemas.microsoft.com/office/infopath/2007/PartnerControls">9edb7c65-e5d5-4e49-90eb-6706d834a52d</TermId>
        </TermInfo>
      </Terms>
    </ga975397408f43e4b84ec8e5a598e523>
    <k8c968e8c72a4eda96b7e8fdbe192be2 xmlns="ca283e0b-db31-4043-a2ef-b80661bf084a">
      <Terms xmlns="http://schemas.microsoft.com/office/infopath/2007/PartnerControls"/>
    </k8c968e8c72a4eda96b7e8fdbe192be2>
    <j169e817e0ee4eb8974e6fc4a2762909 xmlns="ca283e0b-db31-4043-a2ef-b80661bf084a">
      <Terms xmlns="http://schemas.microsoft.com/office/infopath/2007/PartnerControls"/>
    </j169e817e0ee4eb8974e6fc4a2762909>
    <SemaphoreItemMetadata xmlns="4e1380c1-250c-4f9c-a873-352d3795492e" xsi:nil="true"/>
    <DateTransmittedEmail xmlns="ca283e0b-db31-4043-a2ef-b80661bf084a" xsi:nil="true"/>
    <ContentStatus xmlns="ca283e0b-db31-4043-a2ef-b80661bf084a" xsi:nil="true"/>
    <SenderEmail xmlns="ca283e0b-db31-4043-a2ef-b80661bf084a" xsi:nil="true"/>
    <IconOverlay xmlns="http://schemas.microsoft.com/sharepoint/v4" xsi:nil="true"/>
    <ContentLanguage xmlns="ca283e0b-db31-4043-a2ef-b80661bf084a">English</ContentLanguage>
    <j048a4f9aaad4a8990a1d5e5f53cb451 xmlns="ca283e0b-db31-4043-a2ef-b80661bf084a">
      <Terms xmlns="http://schemas.microsoft.com/office/infopath/2007/PartnerControls"/>
    </j048a4f9aaad4a8990a1d5e5f53cb451>
    <h6a71f3e574e4344bc34f3fc9dd20054 xmlns="ca283e0b-db31-4043-a2ef-b80661bf084a">
      <Terms xmlns="http://schemas.microsoft.com/office/infopath/2007/PartnerControls"/>
    </h6a71f3e574e4344bc34f3fc9dd20054>
    <Year xmlns="f8f7d7ea-f8cd-4ada-ab45-5436440bf351" xsi:nil="true"/>
    <CategoryDescription xmlns="http://schemas.microsoft.com/sharepoint.v3" xsi:nil="true"/>
    <RecipientsEmail xmlns="ca283e0b-db31-4043-a2ef-b80661bf084a" xsi:nil="true"/>
    <mda26ace941f4791a7314a339fee829c xmlns="ca283e0b-db31-4043-a2ef-b80661bf084a">
      <Terms xmlns="http://schemas.microsoft.com/office/infopath/2007/PartnerControls"/>
    </mda26ace941f4791a7314a339fee829c>
    <TaxKeywordTaxHTField xmlns="4e1380c1-250c-4f9c-a873-352d3795492e">
      <Terms xmlns="http://schemas.microsoft.com/office/infopath/2007/PartnerControls"/>
    </TaxKeywordTaxHTField>
    <Reference xmlns="f8f7d7ea-f8cd-4ada-ab45-5436440bf351" xsi:nil="true"/>
    <WrittenBy xmlns="ca283e0b-db31-4043-a2ef-b80661bf084a">
      <UserInfo>
        <DisplayName/>
        <AccountId xsi:nil="true"/>
        <AccountType/>
      </UserInfo>
    </WrittenBy>
  </documentManagement>
</p:properties>
</file>

<file path=customXml/item6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A133E246-B18A-465D-B777-E60AC322FE33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33C2889-8221-40A8-9BC6-63AFA9ACEC77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CF03D38E-9278-4DF9-A7D7-E03C76E12B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283e0b-db31-4043-a2ef-b80661bf084a"/>
    <ds:schemaRef ds:uri="http://schemas.microsoft.com/sharepoint.v3"/>
    <ds:schemaRef ds:uri="4e1380c1-250c-4f9c-a873-352d3795492e"/>
    <ds:schemaRef ds:uri="f8f7d7ea-f8cd-4ada-ab45-5436440bf351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536BCE4-697D-4262-BF23-91EAC8BBDC3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6B3BF509-5808-4FA2-8A74-64AA04D93F99}">
  <ds:schemaRefs>
    <ds:schemaRef ds:uri="6df68d03-0d94-44b1-a9a2-765e7690f20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d8ebf77-cd33-4f18-bb2b-d077fe339d9a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f8f7d7ea-f8cd-4ada-ab45-5436440bf351"/>
    <ds:schemaRef ds:uri="ca283e0b-db31-4043-a2ef-b80661bf084a"/>
    <ds:schemaRef ds:uri="4e1380c1-250c-4f9c-a873-352d3795492e"/>
    <ds:schemaRef ds:uri="http://schemas.microsoft.com/sharepoint/v4"/>
    <ds:schemaRef ds:uri="http://schemas.microsoft.com/sharepoint.v3"/>
  </ds:schemaRefs>
</ds:datastoreItem>
</file>

<file path=customXml/itemProps6.xml><?xml version="1.0" encoding="utf-8"?>
<ds:datastoreItem xmlns:ds="http://schemas.openxmlformats.org/officeDocument/2006/customXml" ds:itemID="{6C24F908-BF84-440B-8DA9-DC5F3382C17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try</Template>
  <TotalTime>50160</TotalTime>
  <Words>6257</Words>
  <Application>Microsoft Macintosh PowerPoint</Application>
  <PresentationFormat>Widescreen</PresentationFormat>
  <Paragraphs>2392</Paragraphs>
  <Slides>88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Calibri</vt:lpstr>
      <vt:lpstr>Calibri Light</vt:lpstr>
      <vt:lpstr>Mangal</vt:lpstr>
      <vt:lpstr>Wingdings</vt:lpstr>
      <vt:lpstr>Arial</vt:lpstr>
      <vt:lpstr>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UNHCR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El Khoury</dc:creator>
  <cp:lastModifiedBy>Microsoft Office User</cp:lastModifiedBy>
  <cp:revision>1134</cp:revision>
  <dcterms:created xsi:type="dcterms:W3CDTF">2019-07-18T07:28:30Z</dcterms:created>
  <dcterms:modified xsi:type="dcterms:W3CDTF">2022-12-13T13:53:31Z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0x010100C6B7D25836F67646A98C66F1CDD61673</vt:lpwstr>
  </property>
</Properties>
</file>